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62"/>
  </p:notesMasterIdLst>
  <p:sldIdLst>
    <p:sldId id="256" r:id="rId5"/>
    <p:sldId id="257" r:id="rId6"/>
    <p:sldId id="259" r:id="rId7"/>
    <p:sldId id="258" r:id="rId8"/>
    <p:sldId id="260" r:id="rId9"/>
    <p:sldId id="261" r:id="rId10"/>
    <p:sldId id="262" r:id="rId11"/>
    <p:sldId id="263" r:id="rId12"/>
    <p:sldId id="314" r:id="rId13"/>
    <p:sldId id="312" r:id="rId14"/>
    <p:sldId id="286" r:id="rId15"/>
    <p:sldId id="311" r:id="rId16"/>
    <p:sldId id="287" r:id="rId17"/>
    <p:sldId id="313" r:id="rId18"/>
    <p:sldId id="265" r:id="rId19"/>
    <p:sldId id="315" r:id="rId20"/>
    <p:sldId id="316" r:id="rId21"/>
    <p:sldId id="317" r:id="rId22"/>
    <p:sldId id="264" r:id="rId23"/>
    <p:sldId id="340" r:id="rId24"/>
    <p:sldId id="341" r:id="rId25"/>
    <p:sldId id="328" r:id="rId26"/>
    <p:sldId id="273" r:id="rId27"/>
    <p:sldId id="274" r:id="rId28"/>
    <p:sldId id="275" r:id="rId29"/>
    <p:sldId id="276" r:id="rId30"/>
    <p:sldId id="319" r:id="rId31"/>
    <p:sldId id="320" r:id="rId32"/>
    <p:sldId id="321" r:id="rId33"/>
    <p:sldId id="322" r:id="rId34"/>
    <p:sldId id="323" r:id="rId35"/>
    <p:sldId id="325" r:id="rId36"/>
    <p:sldId id="329" r:id="rId37"/>
    <p:sldId id="277" r:id="rId38"/>
    <p:sldId id="278" r:id="rId39"/>
    <p:sldId id="279" r:id="rId40"/>
    <p:sldId id="280" r:id="rId41"/>
    <p:sldId id="281" r:id="rId42"/>
    <p:sldId id="282" r:id="rId43"/>
    <p:sldId id="331" r:id="rId44"/>
    <p:sldId id="332" r:id="rId45"/>
    <p:sldId id="333" r:id="rId46"/>
    <p:sldId id="283" r:id="rId47"/>
    <p:sldId id="284" r:id="rId48"/>
    <p:sldId id="285" r:id="rId49"/>
    <p:sldId id="344" r:id="rId50"/>
    <p:sldId id="334" r:id="rId51"/>
    <p:sldId id="335" r:id="rId52"/>
    <p:sldId id="336" r:id="rId53"/>
    <p:sldId id="337" r:id="rId54"/>
    <p:sldId id="342" r:id="rId55"/>
    <p:sldId id="343" r:id="rId56"/>
    <p:sldId id="326" r:id="rId57"/>
    <p:sldId id="327" r:id="rId58"/>
    <p:sldId id="288" r:id="rId59"/>
    <p:sldId id="338" r:id="rId60"/>
    <p:sldId id="33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72" autoAdjust="0"/>
  </p:normalViewPr>
  <p:slideViewPr>
    <p:cSldViewPr snapToGrid="0">
      <p:cViewPr varScale="1">
        <p:scale>
          <a:sx n="74" d="100"/>
          <a:sy n="74" d="100"/>
        </p:scale>
        <p:origin x="93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FA0CC-E113-4593-B036-C10E4BAE4F03}" type="datetimeFigureOut">
              <a:rPr lang="fr-FR" smtClean="0"/>
              <a:t>15/04/2024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BC566-EBD3-44F0-B11D-58B29B5160E3}" type="slidenum">
              <a:rPr lang="fr-FR" smtClean="0"/>
              <a:t>‹N°›</a:t>
            </a:fld>
            <a:endParaRPr lang="fr-FR"/>
          </a:p>
        </p:txBody>
      </p:sp>
    </p:spTree>
    <p:extLst>
      <p:ext uri="{BB962C8B-B14F-4D97-AF65-F5344CB8AC3E}">
        <p14:creationId xmlns:p14="http://schemas.microsoft.com/office/powerpoint/2010/main" val="204058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Left Lichtenstein 1978 – </a:t>
            </a:r>
            <a:r>
              <a:rPr lang="fr-FR" dirty="0" err="1"/>
              <a:t>overestimation</a:t>
            </a:r>
            <a:r>
              <a:rPr lang="fr-FR" dirty="0"/>
              <a:t> then </a:t>
            </a:r>
            <a:r>
              <a:rPr lang="fr-FR" dirty="0" err="1"/>
              <a:t>underestimation</a:t>
            </a:r>
            <a:r>
              <a:rPr lang="fr-FR" dirty="0"/>
              <a:t> </a:t>
            </a:r>
            <a:r>
              <a:rPr lang="fr-FR" dirty="0" err="1"/>
              <a:t>based</a:t>
            </a:r>
            <a:r>
              <a:rPr lang="fr-FR" dirty="0"/>
              <a:t> on </a:t>
            </a:r>
            <a:r>
              <a:rPr lang="fr-FR" dirty="0" err="1"/>
              <a:t>frequency</a:t>
            </a:r>
            <a:endParaRPr lang="fr-FR" dirty="0"/>
          </a:p>
          <a:p>
            <a:r>
              <a:rPr lang="fr-FR" dirty="0"/>
              <a:t>Right Hertwig 2005 – </a:t>
            </a:r>
            <a:r>
              <a:rPr lang="fr-FR" dirty="0" err="1"/>
              <a:t>underestimation</a:t>
            </a:r>
            <a:r>
              <a:rPr lang="fr-FR" dirty="0"/>
              <a:t> then </a:t>
            </a:r>
            <a:r>
              <a:rPr lang="fr-FR" dirty="0" err="1"/>
              <a:t>overestimation</a:t>
            </a:r>
            <a:r>
              <a:rPr lang="fr-FR" dirty="0"/>
              <a:t> if </a:t>
            </a:r>
            <a:r>
              <a:rPr lang="fr-FR" dirty="0" err="1"/>
              <a:t>based</a:t>
            </a:r>
            <a:r>
              <a:rPr lang="fr-FR" dirty="0"/>
              <a:t> on %</a:t>
            </a:r>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11</a:t>
            </a:fld>
            <a:endParaRPr lang="en-GB"/>
          </a:p>
        </p:txBody>
      </p:sp>
    </p:spTree>
    <p:extLst>
      <p:ext uri="{BB962C8B-B14F-4D97-AF65-F5344CB8AC3E}">
        <p14:creationId xmlns:p14="http://schemas.microsoft.com/office/powerpoint/2010/main" val="3625255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Framing X default </a:t>
            </a:r>
            <a:r>
              <a:rPr lang="fr-FR" dirty="0" err="1"/>
              <a:t>statistics</a:t>
            </a:r>
            <a:r>
              <a:rPr lang="fr-FR" dirty="0"/>
              <a:t> </a:t>
            </a:r>
            <a:r>
              <a:rPr lang="fr-FR" dirty="0" err="1"/>
              <a:t>is</a:t>
            </a:r>
            <a:r>
              <a:rPr lang="fr-FR" dirty="0"/>
              <a:t> </a:t>
            </a:r>
            <a:r>
              <a:rPr lang="fr-FR" dirty="0" err="1"/>
              <a:t>always</a:t>
            </a:r>
            <a:r>
              <a:rPr lang="fr-FR" dirty="0"/>
              <a:t> </a:t>
            </a:r>
            <a:r>
              <a:rPr lang="fr-FR" dirty="0" err="1"/>
              <a:t>lower</a:t>
            </a:r>
            <a:r>
              <a:rPr lang="fr-FR" dirty="0"/>
              <a:t> than the main effect, and not </a:t>
            </a:r>
            <a:r>
              <a:rPr lang="fr-FR" dirty="0" err="1"/>
              <a:t>significant</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46</a:t>
            </a:fld>
            <a:endParaRPr lang="fr-FR"/>
          </a:p>
        </p:txBody>
      </p:sp>
    </p:spTree>
    <p:extLst>
      <p:ext uri="{BB962C8B-B14F-4D97-AF65-F5344CB8AC3E}">
        <p14:creationId xmlns:p14="http://schemas.microsoft.com/office/powerpoint/2010/main" val="2054293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Four hypothetical studies to estimate the same hypothesized treatment main effect (for example, the hypothesis that teaching students a growth mindset of intelligence will increase grades). Shaded regions represent the slice of the population that each hypothetical study sampled, and each dot represents the theoretical treatment effect for an individual person. The dashed line indicates the mean of the dots within the relevant shaded region, which is the average treatment effect (ATE) for each hypothetical study. a, A hypothetical study in which the sample is representative of a highly responsive segment of the population in an optimal context (for example, middle-achieving students in classrooms with norms supportive of growth mindset). b, A hypothetical study in which the sample is representative of a broader range of subpopulations and contexts, including both more and less responsive subpopulations (for example, </a:t>
            </a:r>
            <a:r>
              <a:rPr lang="en-US" dirty="0" err="1"/>
              <a:t>middleand</a:t>
            </a:r>
            <a:r>
              <a:rPr lang="en-US" dirty="0"/>
              <a:t> high-achieving students) and/or of a broader range of contexts, some more and some less conducive to a large treatment effect (for example, classrooms with supportive norms and ones with unsupportive norms). c, A hypothetical study in which the sample is representative of subpopulations that are not naturally responsive to the treatment and/or contexts that are nonconductive to the treatment (for example, high-achieving students in a range of classrooms and low- and medium-achieving students in classrooms with unsupportive norms). d, A hypothetical study in which the sample is representative of the full population and the relatively modest main-effect estimate masks substantial heterogeneity.</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47</a:t>
            </a:fld>
            <a:endParaRPr lang="fr-FR"/>
          </a:p>
        </p:txBody>
      </p:sp>
    </p:spTree>
    <p:extLst>
      <p:ext uri="{BB962C8B-B14F-4D97-AF65-F5344CB8AC3E}">
        <p14:creationId xmlns:p14="http://schemas.microsoft.com/office/powerpoint/2010/main" val="47792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Te</a:t>
            </a:r>
            <a:r>
              <a:rPr lang="en-US" dirty="0"/>
              <a:t> Psychological Science Accelerator (PSA)119 recruits laboratories around the world to conduct the same experiments at about the same time—similar to a meta-analysis in which individual studies are coordinated and approximately simultaneous. Although the stated goal of the PSA is to understand the generalizability and heterogeneity of psychological science, it is unlikely to achieve this in its current form. It uses the same haphazard, opt-in sampling of participants (and laboratories) that has long characterized the experimental </a:t>
            </a:r>
            <a:r>
              <a:rPr lang="en-US" dirty="0" err="1"/>
              <a:t>behavioural</a:t>
            </a:r>
            <a:r>
              <a:rPr lang="en-US" dirty="0"/>
              <a:t> sciences. With guidance from experts in sampling and generalizability and substantial investment of resources, the PSA could provide exactly the type of infrastructure we are calling for.</a:t>
            </a:r>
          </a:p>
          <a:p>
            <a:endParaRPr lang="fr-FR" dirty="0"/>
          </a:p>
          <a:p>
            <a:r>
              <a:rPr lang="en-US" dirty="0" err="1"/>
              <a:t>Te</a:t>
            </a:r>
            <a:r>
              <a:rPr lang="en-US" dirty="0"/>
              <a:t> Behavior Change for Good (BCFG) initiative (https://bcfg. wharton.upenn.edu/) facilitates ‘mega-studies’ in domains including exercise, savings and immunization by establishing temporary research relationships with private companies in relevant domains (for example, a national chain of </a:t>
            </a:r>
            <a:r>
              <a:rPr lang="en-US" dirty="0" err="1"/>
              <a:t>ftness</a:t>
            </a:r>
            <a:r>
              <a:rPr lang="en-US" dirty="0"/>
              <a:t> clubs). Researcher access to these opportunities is by invitation and all interventions are tested in a single, randomized trial. BCFG now also uses machine learning methods to assess which interventions are most </a:t>
            </a:r>
            <a:r>
              <a:rPr lang="en-US" dirty="0" err="1"/>
              <a:t>efective</a:t>
            </a:r>
            <a:r>
              <a:rPr lang="en-US" dirty="0"/>
              <a:t> for </a:t>
            </a:r>
            <a:r>
              <a:rPr lang="en-US" dirty="0" err="1"/>
              <a:t>diferent</a:t>
            </a:r>
            <a:r>
              <a:rPr lang="en-US" dirty="0"/>
              <a:t> subgroups of participants120. </a:t>
            </a:r>
            <a:r>
              <a:rPr lang="en-US" dirty="0" err="1"/>
              <a:t>Te</a:t>
            </a:r>
            <a:r>
              <a:rPr lang="en-US" dirty="0"/>
              <a:t> BCFG infrastructure is not open to outside researchers and the kinds of rich data about contexts and users that would be necessary for informative heterogeneity analyses are rarely available</a:t>
            </a:r>
            <a:endParaRPr lang="fr-FR" dirty="0"/>
          </a:p>
          <a:p>
            <a:endParaRPr lang="fr-FR" dirty="0"/>
          </a:p>
          <a:p>
            <a:r>
              <a:rPr lang="en-US" dirty="0"/>
              <a:t>e Character Lab Research Network (CLRN) (https://characterlab.org/research-network/) maintains a large, professionally managed panel of US public schools for intervention research and collects data about population and school characteristics that might moderate </a:t>
            </a:r>
            <a:r>
              <a:rPr lang="en-US" dirty="0" err="1"/>
              <a:t>efects</a:t>
            </a:r>
            <a:r>
              <a:rPr lang="en-US" dirty="0"/>
              <a:t>. CLRN allows investigators to pilot test their interventions, obtain qualitative feedback from relevant students, and adjust materials before launching fully powered studies. Schools are recruited with an eye toward representing the heterogeneity of contexts and students found in US public schools (that is, purposive sampling) and researchers are asked, at the proposal stage, to specify the subgroup(s) of students or schools they wish to generalize to. </a:t>
            </a:r>
            <a:r>
              <a:rPr lang="en-US" dirty="0" err="1"/>
              <a:t>Teir</a:t>
            </a:r>
            <a:r>
              <a:rPr lang="en-US" dirty="0"/>
              <a:t> attentiveness to heterogeneity and use of the best available non-probability sampling methods to approximate representativeness make CLRN a leading example of how infrastructure can facilitate heterogeneity-conscious research. With a substantial increase in funding, they could probably add probability sampling.</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49</a:t>
            </a:fld>
            <a:endParaRPr lang="fr-FR"/>
          </a:p>
        </p:txBody>
      </p:sp>
    </p:spTree>
    <p:extLst>
      <p:ext uri="{BB962C8B-B14F-4D97-AF65-F5344CB8AC3E}">
        <p14:creationId xmlns:p14="http://schemas.microsoft.com/office/powerpoint/2010/main" val="13123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Chandrashekar (2021)</a:t>
            </a:r>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14</a:t>
            </a:fld>
            <a:endParaRPr lang="fr-FR"/>
          </a:p>
        </p:txBody>
      </p:sp>
    </p:spTree>
    <p:extLst>
      <p:ext uri="{BB962C8B-B14F-4D97-AF65-F5344CB8AC3E}">
        <p14:creationId xmlns:p14="http://schemas.microsoft.com/office/powerpoint/2010/main" val="2987584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TimesNewRomanPSMT"/>
              </a:rPr>
              <a:t>The former </a:t>
            </a:r>
            <a:r>
              <a:rPr lang="en-US" sz="1800" b="0" i="0" u="none" strike="noStrike" baseline="0" dirty="0">
                <a:latin typeface="TimesNewRomanPSMT"/>
              </a:rPr>
              <a:t>chairman of the Federal Reserve, close to Reagan (conservative)</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24</a:t>
            </a:fld>
            <a:endParaRPr lang="en-GB"/>
          </a:p>
        </p:txBody>
      </p:sp>
    </p:spTree>
    <p:extLst>
      <p:ext uri="{BB962C8B-B14F-4D97-AF65-F5344CB8AC3E}">
        <p14:creationId xmlns:p14="http://schemas.microsoft.com/office/powerpoint/2010/main" val="139443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TimesNewRomanPSMT"/>
              </a:rPr>
              <a:t>the Nobel </a:t>
            </a:r>
            <a:r>
              <a:rPr lang="fr-FR" sz="1800" b="0" i="0" u="none" strike="noStrike" baseline="0" dirty="0" err="1">
                <a:latin typeface="TimesNewRomanPSMT"/>
              </a:rPr>
              <a:t>laureate</a:t>
            </a:r>
            <a:r>
              <a:rPr lang="fr-FR" sz="1800" b="0" i="0" u="none" strike="noStrike" baseline="0" dirty="0">
                <a:latin typeface="TimesNewRomanPSMT"/>
              </a:rPr>
              <a:t> and </a:t>
            </a:r>
            <a:r>
              <a:rPr lang="fr-FR" sz="1800" b="0" i="0" u="none" strike="noStrike" baseline="0" dirty="0" err="1">
                <a:latin typeface="TimesNewRomanPSMT"/>
              </a:rPr>
              <a:t>liberal</a:t>
            </a:r>
            <a:r>
              <a:rPr lang="fr-FR" sz="1800" b="0" i="0" u="none" strike="noStrike" baseline="0" dirty="0">
                <a:latin typeface="TimesNewRomanPSMT"/>
              </a:rPr>
              <a:t> economic </a:t>
            </a:r>
            <a:r>
              <a:rPr lang="fr-FR" sz="1800" b="0" i="0" u="none" strike="noStrike" baseline="0" dirty="0" err="1">
                <a:latin typeface="TimesNewRomanPSMT"/>
              </a:rPr>
              <a:t>commentator</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25</a:t>
            </a:fld>
            <a:endParaRPr lang="en-GB"/>
          </a:p>
        </p:txBody>
      </p:sp>
    </p:spTree>
    <p:extLst>
      <p:ext uri="{BB962C8B-B14F-4D97-AF65-F5344CB8AC3E}">
        <p14:creationId xmlns:p14="http://schemas.microsoft.com/office/powerpoint/2010/main" val="122010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a:t>
            </a:r>
            <a:r>
              <a:rPr lang="en-US" baseline="0" dirty="0"/>
              <a:t> a sufficient condition for intervening.</a:t>
            </a:r>
            <a:endParaRPr lang="en-US" dirty="0"/>
          </a:p>
        </p:txBody>
      </p:sp>
      <p:sp>
        <p:nvSpPr>
          <p:cNvPr id="4" name="Slide Number Placeholder 3"/>
          <p:cNvSpPr>
            <a:spLocks noGrp="1"/>
          </p:cNvSpPr>
          <p:nvPr>
            <p:ph type="sldNum" sz="quarter" idx="10"/>
          </p:nvPr>
        </p:nvSpPr>
        <p:spPr/>
        <p:txBody>
          <a:bodyPr/>
          <a:lstStyle/>
          <a:p>
            <a:fld id="{4FBCC8A7-A664-2A45-9087-7EC145B0A5B4}" type="slidenum">
              <a:rPr lang="en-US" smtClean="0"/>
              <a:t>27</a:t>
            </a:fld>
            <a:endParaRPr lang="en-US"/>
          </a:p>
        </p:txBody>
      </p:sp>
    </p:spTree>
    <p:extLst>
      <p:ext uri="{BB962C8B-B14F-4D97-AF65-F5344CB8AC3E}">
        <p14:creationId xmlns:p14="http://schemas.microsoft.com/office/powerpoint/2010/main" val="312822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endorse the terminology</a:t>
            </a:r>
          </a:p>
        </p:txBody>
      </p:sp>
      <p:sp>
        <p:nvSpPr>
          <p:cNvPr id="4" name="Slide Number Placeholder 3"/>
          <p:cNvSpPr>
            <a:spLocks noGrp="1"/>
          </p:cNvSpPr>
          <p:nvPr>
            <p:ph type="sldNum" sz="quarter" idx="10"/>
          </p:nvPr>
        </p:nvSpPr>
        <p:spPr/>
        <p:txBody>
          <a:bodyPr/>
          <a:lstStyle/>
          <a:p>
            <a:fld id="{4FBCC8A7-A664-2A45-9087-7EC145B0A5B4}" type="slidenum">
              <a:rPr lang="en-US" smtClean="0"/>
              <a:t>28</a:t>
            </a:fld>
            <a:endParaRPr lang="en-US"/>
          </a:p>
        </p:txBody>
      </p:sp>
    </p:spTree>
    <p:extLst>
      <p:ext uri="{BB962C8B-B14F-4D97-AF65-F5344CB8AC3E}">
        <p14:creationId xmlns:p14="http://schemas.microsoft.com/office/powerpoint/2010/main" val="414533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5A85E3-DE01-FE4F-8AB3-87287DBC5F73}" type="slidenum">
              <a:rPr lang="en-US" smtClean="0"/>
              <a:t>31</a:t>
            </a:fld>
            <a:endParaRPr lang="en-US"/>
          </a:p>
        </p:txBody>
      </p:sp>
    </p:spTree>
    <p:extLst>
      <p:ext uri="{BB962C8B-B14F-4D97-AF65-F5344CB8AC3E}">
        <p14:creationId xmlns:p14="http://schemas.microsoft.com/office/powerpoint/2010/main" val="40040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Nudge interventions have quickly expanded from academic studies to larger implementation in so-called Nudge Units in governments. This provides an opportunity to compare interventions in research studies, versus at scale. We assemble a unique data set of 126 RCTs covering 23 million individuals, including all trials run by two of the largest Nudge Units in the United States. We compare these trials to a sample of nudge trials in academic journals from two recent meta-analyses. In the Academic Journals papers, the average impact of a nudge is very large—an 8.7 percentage point take-up effect, which is a 33.5% increase over the average control. In the Nudge Units sample, the average impact is still sizable and highly statistically significant, but smaller at 1.4 percentage points, an 8.1% increase. We document three dimensions which can account for the difference between these two estimates: (</a:t>
            </a:r>
            <a:r>
              <a:rPr lang="en-US" dirty="0" err="1"/>
              <a:t>i</a:t>
            </a:r>
            <a:r>
              <a:rPr lang="en-US" dirty="0"/>
              <a:t>) statistical power of the trials; (ii) characteristics of the interventions, such as topic area and behavioral channel; and (iii) selective publication. We estimate a meta-analysis model and find strong evidence of selective publication in academic journals. Correcting for it brings down the estimated impact of a nudge in academic journals to 3.2 percentage points, still larger than the Nudge Unit estimate, though not significantly so. Counterfactuals show that low statistical power in the Academic Journals sample exacerbates the impact of selective publication.</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34</a:t>
            </a:fld>
            <a:endParaRPr lang="en-GB"/>
          </a:p>
        </p:txBody>
      </p:sp>
    </p:spTree>
    <p:extLst>
      <p:ext uri="{BB962C8B-B14F-4D97-AF65-F5344CB8AC3E}">
        <p14:creationId xmlns:p14="http://schemas.microsoft.com/office/powerpoint/2010/main" val="308491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42</a:t>
            </a:fld>
            <a:endParaRPr lang="fr-FR"/>
          </a:p>
        </p:txBody>
      </p:sp>
    </p:spTree>
    <p:extLst>
      <p:ext uri="{BB962C8B-B14F-4D97-AF65-F5344CB8AC3E}">
        <p14:creationId xmlns:p14="http://schemas.microsoft.com/office/powerpoint/2010/main" val="699726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fr-FR" noProof="0"/>
              <a:t>Modifiez le style du titre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1464975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6003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endParaRPr lang="fr-F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548074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fr-FR"/>
              <a:t>Modifiez le style du titre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endParaRPr lang="fr-F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96069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40563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fr-FR"/>
              <a:t>Modifiez le style du titre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0729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fr-FR" altLang="zh-CN"/>
              <a:t>Cliquez sur l'icône pour ajouter une image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028147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40" name="Freeform 39">
            <a:extLst>
              <a:ext uri="{FF2B5EF4-FFF2-40B4-BE49-F238E27FC236}">
                <a16:creationId xmlns:a16="http://schemas.microsoft.com/office/drawing/2014/main" id="{E3C8467A-0A34-2A65-92FE-F12F6A3D84A6}"/>
              </a:ext>
            </a:extLst>
          </p:cNvPr>
          <p:cNvSpPr/>
          <p:nvPr/>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421456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fr-FR"/>
              <a:t>Modifiez le style du titre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75B27545-4F74-4B1A-895C-31BE7486DE0A}" type="datetimeFigureOut">
              <a:rPr lang="fr-FR" smtClean="0"/>
              <a:t>15/04/2024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3940911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5B27545-4F74-4B1A-895C-31BE7486DE0A}" type="datetimeFigureOut">
              <a:rPr lang="fr-FR" smtClean="0"/>
              <a:t>15/04/2024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02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75B27545-4F74-4B1A-895C-31BE7486DE0A}" type="datetimeFigureOut">
              <a:rPr lang="fr-FR" smtClean="0"/>
              <a:t>15/04/2024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7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fr-FR"/>
              <a:t>Modifiez le style du titre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68828850"/>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fr-FR"/>
              <a:t>Modifiez le style du titre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endParaRPr lang="fr-F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7502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fr-FR"/>
              <a:t>Modifiez le style du titre</a:t>
            </a:r>
            <a:endParaRPr lang="en-US" dirty="0"/>
          </a:p>
        </p:txBody>
      </p:sp>
      <p:sp>
        <p:nvSpPr>
          <p:cNvPr id="18" name="Hexagon 17">
            <a:extLst>
              <a:ext uri="{FF2B5EF4-FFF2-40B4-BE49-F238E27FC236}">
                <a16:creationId xmlns:a16="http://schemas.microsoft.com/office/drawing/2014/main" id="{ADF8D8A3-175E-9A50-A98B-3766DAAB5EE2}"/>
              </a:ext>
            </a:extLst>
          </p:cNvPr>
          <p:cNvSpPr/>
          <p:nvPr/>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fr-FR"/>
              <a:t>Cliquez sur l'icône pour ajouter une image</a:t>
            </a:r>
            <a:endParaRPr lang="en-US" dirty="0"/>
          </a:p>
        </p:txBody>
      </p:sp>
    </p:spTree>
    <p:extLst>
      <p:ext uri="{BB962C8B-B14F-4D97-AF65-F5344CB8AC3E}">
        <p14:creationId xmlns:p14="http://schemas.microsoft.com/office/powerpoint/2010/main" val="358959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fr-FR"/>
              <a:t>Modifiez le style du titre</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130213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fr-FR"/>
              <a:t>Modifiez le style du titre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405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endParaRPr lang="fr-F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2815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27452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fr-FR"/>
              <a:t>Modifiez le style du titre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755156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80DA0418-3E84-41E9-809C-ED70AE13A396}" type="slidenum">
              <a:rPr lang="fr-FR" smtClean="0"/>
              <a:t>‹N°›</a:t>
            </a:fld>
            <a:endParaRPr lang="fr-FR"/>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fr-FR" noProof="0"/>
              <a:t>Modifiez le style du titre</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endParaRPr lang="fr-FR"/>
          </a:p>
        </p:txBody>
      </p:sp>
    </p:spTree>
    <p:extLst>
      <p:ext uri="{BB962C8B-B14F-4D97-AF65-F5344CB8AC3E}">
        <p14:creationId xmlns:p14="http://schemas.microsoft.com/office/powerpoint/2010/main" val="10891140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hyperlink" Target="https://www.wsj.com/articles/SB10001424052702303393804579308662389246416"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hyperlink" Target="https://psycnet.apa.org/doiLanding?doi=10.1037%2Fh0024722"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7.jpe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561/105.00000092" TargetMode="External"/><Relationship Id="rId2" Type="http://schemas.openxmlformats.org/officeDocument/2006/relationships/hyperlink" Target="https://doi.org/10.15626/mp.2020.2474" TargetMode="Externa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F2B7C-379A-32A0-A043-A236DA5BFD9A}"/>
              </a:ext>
            </a:extLst>
          </p:cNvPr>
          <p:cNvSpPr>
            <a:spLocks noGrp="1"/>
          </p:cNvSpPr>
          <p:nvPr>
            <p:ph type="ctrTitle"/>
          </p:nvPr>
        </p:nvSpPr>
        <p:spPr>
          <a:xfrm>
            <a:off x="1659082" y="2938991"/>
            <a:ext cx="8873836" cy="980017"/>
          </a:xfrm>
        </p:spPr>
        <p:txBody>
          <a:bodyPr/>
          <a:lstStyle/>
          <a:p>
            <a:r>
              <a:rPr lang="fr-FR" dirty="0"/>
              <a:t>Limitations of Behavioral </a:t>
            </a:r>
            <a:r>
              <a:rPr lang="fr-FR" dirty="0" err="1"/>
              <a:t>Economics</a:t>
            </a:r>
            <a:endParaRPr lang="fr-FR" dirty="0"/>
          </a:p>
        </p:txBody>
      </p:sp>
    </p:spTree>
    <p:extLst>
      <p:ext uri="{BB962C8B-B14F-4D97-AF65-F5344CB8AC3E}">
        <p14:creationId xmlns:p14="http://schemas.microsoft.com/office/powerpoint/2010/main" val="314214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2D8DA-5B4C-54CC-95DE-8440694EC962}"/>
              </a:ext>
            </a:extLst>
          </p:cNvPr>
          <p:cNvSpPr>
            <a:spLocks noGrp="1"/>
          </p:cNvSpPr>
          <p:nvPr>
            <p:ph type="title"/>
          </p:nvPr>
        </p:nvSpPr>
        <p:spPr/>
        <p:txBody>
          <a:bodyPr/>
          <a:lstStyle/>
          <a:p>
            <a:r>
              <a:rPr lang="en-US" dirty="0"/>
              <a:t>Lack of rationality. </a:t>
            </a:r>
          </a:p>
        </p:txBody>
      </p:sp>
      <p:pic>
        <p:nvPicPr>
          <p:cNvPr id="7" name="Image 6">
            <a:extLst>
              <a:ext uri="{FF2B5EF4-FFF2-40B4-BE49-F238E27FC236}">
                <a16:creationId xmlns:a16="http://schemas.microsoft.com/office/drawing/2014/main" id="{753A7219-803E-AB5A-FDE8-AD2EBF130795}"/>
              </a:ext>
            </a:extLst>
          </p:cNvPr>
          <p:cNvPicPr>
            <a:picLocks noChangeAspect="1"/>
          </p:cNvPicPr>
          <p:nvPr/>
        </p:nvPicPr>
        <p:blipFill>
          <a:blip r:embed="rId2"/>
          <a:stretch>
            <a:fillRect/>
          </a:stretch>
        </p:blipFill>
        <p:spPr>
          <a:xfrm>
            <a:off x="1498862" y="1611984"/>
            <a:ext cx="8841430" cy="4880891"/>
          </a:xfrm>
          <a:prstGeom prst="rect">
            <a:avLst/>
          </a:prstGeom>
        </p:spPr>
      </p:pic>
    </p:spTree>
    <p:extLst>
      <p:ext uri="{BB962C8B-B14F-4D97-AF65-F5344CB8AC3E}">
        <p14:creationId xmlns:p14="http://schemas.microsoft.com/office/powerpoint/2010/main" val="101266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748C8-CF9B-04BF-B4D4-81A1E0225CBC}"/>
              </a:ext>
            </a:extLst>
          </p:cNvPr>
          <p:cNvSpPr>
            <a:spLocks noGrp="1"/>
          </p:cNvSpPr>
          <p:nvPr>
            <p:ph type="title"/>
          </p:nvPr>
        </p:nvSpPr>
        <p:spPr/>
        <p:txBody>
          <a:bodyPr/>
          <a:lstStyle/>
          <a:p>
            <a:r>
              <a:rPr lang="en-US" dirty="0"/>
              <a:t>Lack of rationality. </a:t>
            </a:r>
            <a:endParaRPr lang="fr-FR" dirty="0"/>
          </a:p>
        </p:txBody>
      </p:sp>
      <p:sp>
        <p:nvSpPr>
          <p:cNvPr id="3" name="Espace réservé du contenu 2">
            <a:extLst>
              <a:ext uri="{FF2B5EF4-FFF2-40B4-BE49-F238E27FC236}">
                <a16:creationId xmlns:a16="http://schemas.microsoft.com/office/drawing/2014/main" id="{E352853D-B4E6-F97E-E6C2-EFFDD4A162CF}"/>
              </a:ext>
            </a:extLst>
          </p:cNvPr>
          <p:cNvSpPr>
            <a:spLocks noGrp="1"/>
          </p:cNvSpPr>
          <p:nvPr>
            <p:ph idx="1"/>
          </p:nvPr>
        </p:nvSpPr>
        <p:spPr/>
        <p:txBody>
          <a:bodyPr/>
          <a:lstStyle/>
          <a:p>
            <a:r>
              <a:rPr lang="fr-FR" dirty="0" err="1"/>
              <a:t>Regression</a:t>
            </a:r>
            <a:r>
              <a:rPr lang="fr-FR" dirty="0"/>
              <a:t> to the mean</a:t>
            </a:r>
          </a:p>
        </p:txBody>
      </p:sp>
      <p:pic>
        <p:nvPicPr>
          <p:cNvPr id="6" name="Image 5">
            <a:extLst>
              <a:ext uri="{FF2B5EF4-FFF2-40B4-BE49-F238E27FC236}">
                <a16:creationId xmlns:a16="http://schemas.microsoft.com/office/drawing/2014/main" id="{6A778591-F158-CEE0-B9DA-759B8E399F74}"/>
              </a:ext>
            </a:extLst>
          </p:cNvPr>
          <p:cNvPicPr>
            <a:picLocks noChangeAspect="1"/>
          </p:cNvPicPr>
          <p:nvPr/>
        </p:nvPicPr>
        <p:blipFill>
          <a:blip r:embed="rId3"/>
          <a:stretch>
            <a:fillRect/>
          </a:stretch>
        </p:blipFill>
        <p:spPr>
          <a:xfrm>
            <a:off x="125218" y="2476290"/>
            <a:ext cx="5640313" cy="4016586"/>
          </a:xfrm>
          <a:prstGeom prst="rect">
            <a:avLst/>
          </a:prstGeom>
        </p:spPr>
      </p:pic>
      <p:pic>
        <p:nvPicPr>
          <p:cNvPr id="8" name="Image 7">
            <a:extLst>
              <a:ext uri="{FF2B5EF4-FFF2-40B4-BE49-F238E27FC236}">
                <a16:creationId xmlns:a16="http://schemas.microsoft.com/office/drawing/2014/main" id="{0130158E-C252-BE36-C755-853FC7501650}"/>
              </a:ext>
            </a:extLst>
          </p:cNvPr>
          <p:cNvPicPr>
            <a:picLocks noChangeAspect="1"/>
          </p:cNvPicPr>
          <p:nvPr/>
        </p:nvPicPr>
        <p:blipFill>
          <a:blip r:embed="rId4"/>
          <a:stretch>
            <a:fillRect/>
          </a:stretch>
        </p:blipFill>
        <p:spPr>
          <a:xfrm>
            <a:off x="5765531" y="2611226"/>
            <a:ext cx="5758139" cy="3881650"/>
          </a:xfrm>
          <a:prstGeom prst="rect">
            <a:avLst/>
          </a:prstGeom>
        </p:spPr>
      </p:pic>
    </p:spTree>
    <p:extLst>
      <p:ext uri="{BB962C8B-B14F-4D97-AF65-F5344CB8AC3E}">
        <p14:creationId xmlns:p14="http://schemas.microsoft.com/office/powerpoint/2010/main" val="145273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360F3-BBED-4C60-0CB6-A3FFF586D324}"/>
              </a:ext>
            </a:extLst>
          </p:cNvPr>
          <p:cNvSpPr>
            <a:spLocks noGrp="1"/>
          </p:cNvSpPr>
          <p:nvPr>
            <p:ph type="title"/>
          </p:nvPr>
        </p:nvSpPr>
        <p:spPr/>
        <p:txBody>
          <a:bodyPr>
            <a:normAutofit/>
          </a:bodyPr>
          <a:lstStyle/>
          <a:p>
            <a:r>
              <a:rPr lang="en-US" dirty="0"/>
              <a:t>Lack of rationality. </a:t>
            </a:r>
            <a:br>
              <a:rPr lang="en-US" dirty="0"/>
            </a:br>
            <a:r>
              <a:rPr lang="en-CY" sz="3600" dirty="0"/>
              <a:t>Remember this problem?</a:t>
            </a:r>
          </a:p>
        </p:txBody>
      </p:sp>
      <p:sp>
        <p:nvSpPr>
          <p:cNvPr id="6" name="Content Placeholder 5">
            <a:extLst>
              <a:ext uri="{FF2B5EF4-FFF2-40B4-BE49-F238E27FC236}">
                <a16:creationId xmlns:a16="http://schemas.microsoft.com/office/drawing/2014/main" id="{13975B00-2899-8C7A-EDA0-E8EC233F6D2D}"/>
              </a:ext>
            </a:extLst>
          </p:cNvPr>
          <p:cNvSpPr>
            <a:spLocks noGrp="1"/>
          </p:cNvSpPr>
          <p:nvPr>
            <p:ph sz="half" idx="1"/>
          </p:nvPr>
        </p:nvSpPr>
        <p:spPr>
          <a:xfrm>
            <a:off x="1913238" y="2226469"/>
            <a:ext cx="4125612" cy="3263504"/>
          </a:xfrm>
        </p:spPr>
        <p:txBody>
          <a:bodyPr>
            <a:normAutofit/>
          </a:bodyPr>
          <a:lstStyle/>
          <a:p>
            <a:pPr marL="0" indent="0">
              <a:buNone/>
            </a:pPr>
            <a:r>
              <a:rPr lang="en-US" dirty="0">
                <a:solidFill>
                  <a:schemeClr val="tx1"/>
                </a:solidFill>
                <a:ea typeface="Verdana" pitchFamily="34" charset="0"/>
                <a:cs typeface="Verdana" pitchFamily="34" charset="0"/>
              </a:rPr>
              <a:t>There is an impending pandemic threatening to kill 600 people and you have two options:</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(A) Save 200 people</a:t>
            </a:r>
            <a:br>
              <a:rPr lang="en-US" i="1" dirty="0">
                <a:solidFill>
                  <a:schemeClr val="tx1"/>
                </a:solidFill>
                <a:ea typeface="Verdana" pitchFamily="34" charset="0"/>
                <a:cs typeface="Verdana" pitchFamily="34" charset="0"/>
              </a:rPr>
            </a:br>
            <a:br>
              <a:rPr lang="en-US" i="1"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(B) Save 600 people with 1/3 chance and save 0 people with 2/3 chance.</a:t>
            </a:r>
          </a:p>
          <a:p>
            <a:endParaRPr lang="en-CY" dirty="0"/>
          </a:p>
        </p:txBody>
      </p:sp>
      <p:sp>
        <p:nvSpPr>
          <p:cNvPr id="7" name="Content Placeholder 6">
            <a:extLst>
              <a:ext uri="{FF2B5EF4-FFF2-40B4-BE49-F238E27FC236}">
                <a16:creationId xmlns:a16="http://schemas.microsoft.com/office/drawing/2014/main" id="{9A21F7B9-FF84-1446-1C8D-9FC5EFF33E08}"/>
              </a:ext>
            </a:extLst>
          </p:cNvPr>
          <p:cNvSpPr>
            <a:spLocks noGrp="1"/>
          </p:cNvSpPr>
          <p:nvPr>
            <p:ph sz="half" idx="2"/>
          </p:nvPr>
        </p:nvSpPr>
        <p:spPr>
          <a:xfrm>
            <a:off x="6153150" y="2226469"/>
            <a:ext cx="4295518" cy="3263504"/>
          </a:xfrm>
        </p:spPr>
        <p:txBody>
          <a:bodyPr>
            <a:normAutofit/>
          </a:bodyPr>
          <a:lstStyle/>
          <a:p>
            <a:pPr marL="0" indent="0">
              <a:buNone/>
            </a:pPr>
            <a:r>
              <a:rPr lang="en-US" dirty="0">
                <a:solidFill>
                  <a:schemeClr val="tx1"/>
                </a:solidFill>
                <a:ea typeface="Verdana" pitchFamily="34" charset="0"/>
                <a:cs typeface="Verdana" pitchFamily="34" charset="0"/>
              </a:rPr>
              <a:t>The same disease is threatening society, but you are </a:t>
            </a:r>
            <a:r>
              <a:rPr lang="en-US" dirty="0">
                <a:ea typeface="Verdana" pitchFamily="34" charset="0"/>
              </a:rPr>
              <a:t>given</a:t>
            </a:r>
            <a:r>
              <a:rPr lang="en-US" dirty="0">
                <a:solidFill>
                  <a:schemeClr val="tx1"/>
                </a:solidFill>
                <a:ea typeface="Verdana" pitchFamily="34" charset="0"/>
                <a:cs typeface="Verdana" pitchFamily="34" charset="0"/>
              </a:rPr>
              <a:t> two different options this time: </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dirty="0">
                <a:ea typeface="Verdana" pitchFamily="34" charset="0"/>
              </a:rPr>
              <a:t>(C) Kill 400 people </a:t>
            </a:r>
            <a:br>
              <a:rPr lang="en-US" dirty="0">
                <a:ea typeface="Verdana" pitchFamily="34" charset="0"/>
              </a:rPr>
            </a:br>
            <a:br>
              <a:rPr lang="en-US" dirty="0">
                <a:ea typeface="Verdana" pitchFamily="34" charset="0"/>
              </a:rPr>
            </a:br>
            <a:r>
              <a:rPr lang="en-US" dirty="0">
                <a:ea typeface="Verdana" pitchFamily="34" charset="0"/>
              </a:rPr>
              <a:t>(D) Kill 0 people with 1/3 chance and kill 600 people with 2/3 chance. </a:t>
            </a:r>
          </a:p>
          <a:p>
            <a:endParaRPr lang="en-CY" dirty="0"/>
          </a:p>
        </p:txBody>
      </p:sp>
      <p:cxnSp>
        <p:nvCxnSpPr>
          <p:cNvPr id="9" name="Straight Connector 8">
            <a:extLst>
              <a:ext uri="{FF2B5EF4-FFF2-40B4-BE49-F238E27FC236}">
                <a16:creationId xmlns:a16="http://schemas.microsoft.com/office/drawing/2014/main" id="{FF46E11F-FBE4-BB0B-57C6-D68479C49C24}"/>
              </a:ext>
            </a:extLst>
          </p:cNvPr>
          <p:cNvCxnSpPr>
            <a:cxnSpLocks/>
          </p:cNvCxnSpPr>
          <p:nvPr/>
        </p:nvCxnSpPr>
        <p:spPr>
          <a:xfrm>
            <a:off x="6086732" y="2034232"/>
            <a:ext cx="0" cy="278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53F0F02D-2600-FC84-22CA-B527ABEE6184}"/>
              </a:ext>
            </a:extLst>
          </p:cNvPr>
          <p:cNvSpPr txBox="1"/>
          <p:nvPr/>
        </p:nvSpPr>
        <p:spPr>
          <a:xfrm>
            <a:off x="2456429" y="3488889"/>
            <a:ext cx="3039230" cy="369332"/>
          </a:xfrm>
          <a:prstGeom prst="rect">
            <a:avLst/>
          </a:prstGeom>
          <a:noFill/>
        </p:spPr>
        <p:txBody>
          <a:bodyPr wrap="none" rtlCol="0">
            <a:spAutoFit/>
          </a:bodyPr>
          <a:lstStyle/>
          <a:p>
            <a:r>
              <a:rPr lang="fr-FR" b="1" dirty="0">
                <a:solidFill>
                  <a:srgbClr val="FF0000"/>
                </a:solidFill>
              </a:rPr>
              <a:t>AND NOT SAVE 400 PEOPLE</a:t>
            </a:r>
          </a:p>
        </p:txBody>
      </p:sp>
      <p:sp>
        <p:nvSpPr>
          <p:cNvPr id="3" name="ZoneTexte 2">
            <a:extLst>
              <a:ext uri="{FF2B5EF4-FFF2-40B4-BE49-F238E27FC236}">
                <a16:creationId xmlns:a16="http://schemas.microsoft.com/office/drawing/2014/main" id="{D9D20C3B-FDAF-80BA-4ED8-9EAA90AD77BB}"/>
              </a:ext>
            </a:extLst>
          </p:cNvPr>
          <p:cNvSpPr txBox="1"/>
          <p:nvPr/>
        </p:nvSpPr>
        <p:spPr>
          <a:xfrm>
            <a:off x="8264431" y="3239701"/>
            <a:ext cx="2942280" cy="369332"/>
          </a:xfrm>
          <a:prstGeom prst="rect">
            <a:avLst/>
          </a:prstGeom>
          <a:noFill/>
        </p:spPr>
        <p:txBody>
          <a:bodyPr wrap="none" rtlCol="0">
            <a:spAutoFit/>
          </a:bodyPr>
          <a:lstStyle/>
          <a:p>
            <a:r>
              <a:rPr lang="fr-FR" b="1" dirty="0">
                <a:solidFill>
                  <a:srgbClr val="FF0000"/>
                </a:solidFill>
              </a:rPr>
              <a:t>AND NOT KILL 200 PEOPLE</a:t>
            </a:r>
          </a:p>
        </p:txBody>
      </p:sp>
      <p:sp>
        <p:nvSpPr>
          <p:cNvPr id="5" name="ZoneTexte 4">
            <a:extLst>
              <a:ext uri="{FF2B5EF4-FFF2-40B4-BE49-F238E27FC236}">
                <a16:creationId xmlns:a16="http://schemas.microsoft.com/office/drawing/2014/main" id="{FF569666-C766-DCBC-C295-8CAD041F9BB2}"/>
              </a:ext>
            </a:extLst>
          </p:cNvPr>
          <p:cNvSpPr txBox="1"/>
          <p:nvPr/>
        </p:nvSpPr>
        <p:spPr>
          <a:xfrm>
            <a:off x="3432103" y="5385640"/>
            <a:ext cx="5261377" cy="369332"/>
          </a:xfrm>
          <a:prstGeom prst="rect">
            <a:avLst/>
          </a:prstGeom>
        </p:spPr>
        <p:txBody>
          <a:bodyPr wrap="none" rtlCol="0">
            <a:spAutoFit/>
          </a:bodyPr>
          <a:lstStyle/>
          <a:p>
            <a:pPr marL="0" indent="0" algn="ctr">
              <a:lnSpc>
                <a:spcPct val="100000"/>
              </a:lnSpc>
              <a:spcBef>
                <a:spcPts val="0"/>
              </a:spcBef>
              <a:buFontTx/>
              <a:buNone/>
            </a:pPr>
            <a:r>
              <a:rPr lang="fr-FR" dirty="0" err="1">
                <a:solidFill>
                  <a:schemeClr val="tx2">
                    <a:lumMod val="75000"/>
                    <a:lumOff val="25000"/>
                  </a:schemeClr>
                </a:solidFill>
                <a:latin typeface="Posterama" panose="020B0504020200020000" pitchFamily="34" charset="0"/>
                <a:ea typeface="微软雅黑"/>
                <a:cs typeface="Posterama" panose="020B0504020200020000" pitchFamily="34" charset="0"/>
              </a:rPr>
              <a:t>We</a:t>
            </a:r>
            <a:r>
              <a:rPr lang="fr-FR" dirty="0">
                <a:solidFill>
                  <a:schemeClr val="tx2">
                    <a:lumMod val="75000"/>
                    <a:lumOff val="25000"/>
                  </a:schemeClr>
                </a:solidFill>
                <a:latin typeface="Posterama" panose="020B0504020200020000" pitchFamily="34" charset="0"/>
                <a:ea typeface="微软雅黑"/>
                <a:cs typeface="Posterama" panose="020B0504020200020000" pitchFamily="34" charset="0"/>
              </a:rPr>
              <a:t> </a:t>
            </a:r>
            <a:r>
              <a:rPr lang="fr-FR" dirty="0" err="1">
                <a:solidFill>
                  <a:schemeClr val="tx2">
                    <a:lumMod val="75000"/>
                    <a:lumOff val="25000"/>
                  </a:schemeClr>
                </a:solidFill>
                <a:latin typeface="Posterama" panose="020B0504020200020000" pitchFamily="34" charset="0"/>
                <a:ea typeface="微软雅黑"/>
                <a:cs typeface="Posterama" panose="020B0504020200020000" pitchFamily="34" charset="0"/>
              </a:rPr>
              <a:t>need</a:t>
            </a:r>
            <a:r>
              <a:rPr lang="fr-FR" dirty="0">
                <a:solidFill>
                  <a:schemeClr val="tx2">
                    <a:lumMod val="75000"/>
                    <a:lumOff val="25000"/>
                  </a:schemeClr>
                </a:solidFill>
                <a:latin typeface="Posterama" panose="020B0504020200020000" pitchFamily="34" charset="0"/>
                <a:ea typeface="微软雅黑"/>
                <a:cs typeface="Posterama" panose="020B0504020200020000" pitchFamily="34" charset="0"/>
              </a:rPr>
              <a:t> the full information for both programs</a:t>
            </a:r>
            <a:endParaRPr lang="fr-FR" sz="1800" dirty="0">
              <a:solidFill>
                <a:schemeClr val="tx2">
                  <a:lumMod val="75000"/>
                  <a:lumOff val="25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595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EF81F4-BD6F-9381-DCFC-11D305E90857}"/>
              </a:ext>
            </a:extLst>
          </p:cNvPr>
          <p:cNvSpPr>
            <a:spLocks noGrp="1"/>
          </p:cNvSpPr>
          <p:nvPr>
            <p:ph type="title"/>
          </p:nvPr>
        </p:nvSpPr>
        <p:spPr/>
        <p:txBody>
          <a:bodyPr/>
          <a:lstStyle/>
          <a:p>
            <a:r>
              <a:rPr lang="en-US" dirty="0"/>
              <a:t>Lack of rationality.</a:t>
            </a:r>
            <a:endParaRPr lang="fr-FR" dirty="0"/>
          </a:p>
        </p:txBody>
      </p:sp>
      <p:sp>
        <p:nvSpPr>
          <p:cNvPr id="3" name="Espace réservé du contenu 2">
            <a:extLst>
              <a:ext uri="{FF2B5EF4-FFF2-40B4-BE49-F238E27FC236}">
                <a16:creationId xmlns:a16="http://schemas.microsoft.com/office/drawing/2014/main" id="{8D538FE7-142E-C4DC-BAE5-FCCB8D3E44BA}"/>
              </a:ext>
            </a:extLst>
          </p:cNvPr>
          <p:cNvSpPr>
            <a:spLocks noGrp="1"/>
          </p:cNvSpPr>
          <p:nvPr>
            <p:ph idx="1"/>
          </p:nvPr>
        </p:nvSpPr>
        <p:spPr/>
        <p:txBody>
          <a:bodyPr>
            <a:normAutofit/>
          </a:bodyPr>
          <a:lstStyle/>
          <a:p>
            <a:r>
              <a:rPr lang="en-US" sz="2400" dirty="0"/>
              <a:t>Further studies indicated that many people notice the asymmetry and infer that the incomplete option means that at least 200 people are saved because, unlike in Program B, the information for how many will not be saved is not provided (Mandel, 2014). </a:t>
            </a:r>
          </a:p>
          <a:p>
            <a:r>
              <a:rPr lang="en-US" sz="2400" dirty="0"/>
              <a:t>Under this inference, Program A guarantees that 200 </a:t>
            </a:r>
            <a:r>
              <a:rPr lang="en-US" sz="2400" dirty="0">
                <a:solidFill>
                  <a:srgbClr val="FF0000"/>
                </a:solidFill>
              </a:rPr>
              <a:t>or more </a:t>
            </a:r>
            <a:r>
              <a:rPr lang="en-US" sz="2400" dirty="0"/>
              <a:t>people are saved, as opposed to exactly 200. Thus, people’s judgments appear to have nothing to do with unstable preferences or with positive versus negative framing. </a:t>
            </a:r>
          </a:p>
          <a:p>
            <a:r>
              <a:rPr lang="en-US" sz="2400" dirty="0"/>
              <a:t>The incompleteness of Program A alone drives the entire effect. When supplied with incomplete information, people have to make intelligent inferences</a:t>
            </a:r>
            <a:r>
              <a:rPr lang="en-US" sz="2400" dirty="0">
                <a:solidFill>
                  <a:srgbClr val="FF0000"/>
                </a:solidFill>
              </a:rPr>
              <a:t>. Doing so is not a bias.</a:t>
            </a:r>
            <a:endParaRPr lang="fr-FR" sz="2400" dirty="0">
              <a:solidFill>
                <a:srgbClr val="FF0000"/>
              </a:solidFill>
            </a:endParaRPr>
          </a:p>
        </p:txBody>
      </p:sp>
    </p:spTree>
    <p:extLst>
      <p:ext uri="{BB962C8B-B14F-4D97-AF65-F5344CB8AC3E}">
        <p14:creationId xmlns:p14="http://schemas.microsoft.com/office/powerpoint/2010/main" val="351606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3F96-1FB5-0ABD-6036-83A5DF3EB3A7}"/>
              </a:ext>
            </a:extLst>
          </p:cNvPr>
          <p:cNvSpPr>
            <a:spLocks noGrp="1"/>
          </p:cNvSpPr>
          <p:nvPr>
            <p:ph type="title"/>
          </p:nvPr>
        </p:nvSpPr>
        <p:spPr/>
        <p:txBody>
          <a:bodyPr>
            <a:normAutofit/>
          </a:bodyPr>
          <a:lstStyle/>
          <a:p>
            <a:r>
              <a:rPr lang="en-US" dirty="0"/>
              <a:t>Lack of rationality.</a:t>
            </a:r>
            <a:br>
              <a:rPr lang="en-US" dirty="0"/>
            </a:br>
            <a:r>
              <a:rPr lang="en-US" dirty="0"/>
              <a:t>Conjunction bias is frame dependent</a:t>
            </a:r>
            <a:endParaRPr lang="fr-FR" dirty="0"/>
          </a:p>
        </p:txBody>
      </p:sp>
      <p:pic>
        <p:nvPicPr>
          <p:cNvPr id="5" name="Espace réservé du contenu 4">
            <a:extLst>
              <a:ext uri="{FF2B5EF4-FFF2-40B4-BE49-F238E27FC236}">
                <a16:creationId xmlns:a16="http://schemas.microsoft.com/office/drawing/2014/main" id="{79114B39-8425-D140-A469-F92513E4ED35}"/>
              </a:ext>
            </a:extLst>
          </p:cNvPr>
          <p:cNvPicPr>
            <a:picLocks noGrp="1" noChangeAspect="1"/>
          </p:cNvPicPr>
          <p:nvPr>
            <p:ph idx="1"/>
          </p:nvPr>
        </p:nvPicPr>
        <p:blipFill>
          <a:blip r:embed="rId3"/>
          <a:stretch>
            <a:fillRect/>
          </a:stretch>
        </p:blipFill>
        <p:spPr>
          <a:xfrm>
            <a:off x="1858913" y="1974198"/>
            <a:ext cx="8474174" cy="4054191"/>
          </a:xfrm>
        </p:spPr>
      </p:pic>
    </p:spTree>
    <p:extLst>
      <p:ext uri="{BB962C8B-B14F-4D97-AF65-F5344CB8AC3E}">
        <p14:creationId xmlns:p14="http://schemas.microsoft.com/office/powerpoint/2010/main" val="9202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E4FDE-6090-320A-2F57-4637401A1D3D}"/>
              </a:ext>
            </a:extLst>
          </p:cNvPr>
          <p:cNvSpPr>
            <a:spLocks noGrp="1"/>
          </p:cNvSpPr>
          <p:nvPr>
            <p:ph type="title"/>
          </p:nvPr>
        </p:nvSpPr>
        <p:spPr/>
        <p:txBody>
          <a:bodyPr/>
          <a:lstStyle/>
          <a:p>
            <a:r>
              <a:rPr lang="en-US" dirty="0"/>
              <a:t>Stubbornness. </a:t>
            </a:r>
            <a:endParaRPr lang="fr-FR" dirty="0"/>
          </a:p>
        </p:txBody>
      </p:sp>
      <p:sp>
        <p:nvSpPr>
          <p:cNvPr id="3" name="Espace réservé du contenu 2">
            <a:extLst>
              <a:ext uri="{FF2B5EF4-FFF2-40B4-BE49-F238E27FC236}">
                <a16:creationId xmlns:a16="http://schemas.microsoft.com/office/drawing/2014/main" id="{4541BB63-508C-EBEB-D2D1-41B17FD3AFA7}"/>
              </a:ext>
            </a:extLst>
          </p:cNvPr>
          <p:cNvSpPr>
            <a:spLocks noGrp="1"/>
          </p:cNvSpPr>
          <p:nvPr>
            <p:ph idx="1"/>
          </p:nvPr>
        </p:nvSpPr>
        <p:spPr>
          <a:xfrm>
            <a:off x="838200" y="1420380"/>
            <a:ext cx="10515600" cy="4351338"/>
          </a:xfrm>
        </p:spPr>
        <p:txBody>
          <a:bodyPr>
            <a:noAutofit/>
          </a:bodyPr>
          <a:lstStyle/>
          <a:p>
            <a:r>
              <a:rPr lang="en-US" sz="2400" dirty="0"/>
              <a:t>Like visual illusions, biases are persistent and hardly corrigible by education.</a:t>
            </a:r>
          </a:p>
          <a:p>
            <a:pPr marL="0" indent="0" algn="ctr">
              <a:buNone/>
            </a:pPr>
            <a:r>
              <a:rPr lang="en-US" sz="2400" dirty="0"/>
              <a:t>NOT TRUE</a:t>
            </a:r>
            <a:endParaRPr lang="fr-FR" sz="2400" dirty="0"/>
          </a:p>
          <a:p>
            <a:r>
              <a:rPr lang="en-US" sz="2400" dirty="0"/>
              <a:t>Visual illusions are not a sign of irrationality, but a byproduct of an intelligent brain that makes “unconscious inferences from two-dimensional retinal images to a three-dimensional world. </a:t>
            </a:r>
          </a:p>
          <a:p>
            <a:r>
              <a:rPr lang="en-US" sz="2400" dirty="0"/>
              <a:t>Researchers in vision consider our visual system a marvel of unconscious intelligence that manages to infer three-dimensional objects from a two-dimensional retinal picture</a:t>
            </a:r>
          </a:p>
          <a:p>
            <a:r>
              <a:rPr lang="en-US" sz="2400" dirty="0"/>
              <a:t>In Shepard’s (1990) words, “to fool a visual system that has a full binocular and freely mobile view of a </a:t>
            </a:r>
            <a:r>
              <a:rPr lang="en-US" sz="2400" dirty="0" err="1"/>
              <a:t>wel</a:t>
            </a:r>
            <a:r>
              <a:rPr lang="en-US" sz="2400" dirty="0"/>
              <a:t> </a:t>
            </a:r>
            <a:r>
              <a:rPr lang="en-US" sz="2400" dirty="0" err="1"/>
              <a:t>lilluminated</a:t>
            </a:r>
            <a:r>
              <a:rPr lang="en-US" sz="2400" dirty="0"/>
              <a:t> scene is next to impossible”. Thus, in psychology, the visual system is seen more as a genius than a fool in making intelligent inferences, and inferences, after all, are necessary for making sense of the images on the retina. </a:t>
            </a:r>
          </a:p>
        </p:txBody>
      </p:sp>
    </p:spTree>
    <p:extLst>
      <p:ext uri="{BB962C8B-B14F-4D97-AF65-F5344CB8AC3E}">
        <p14:creationId xmlns:p14="http://schemas.microsoft.com/office/powerpoint/2010/main" val="2835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722B5-4730-E5A9-B437-15DD07EC01DD}"/>
              </a:ext>
            </a:extLst>
          </p:cNvPr>
          <p:cNvSpPr>
            <a:spLocks noGrp="1"/>
          </p:cNvSpPr>
          <p:nvPr>
            <p:ph type="title"/>
          </p:nvPr>
        </p:nvSpPr>
        <p:spPr/>
        <p:txBody>
          <a:bodyPr/>
          <a:lstStyle/>
          <a:p>
            <a:r>
              <a:rPr lang="en-US" dirty="0"/>
              <a:t>Substantial costs. </a:t>
            </a:r>
            <a:endParaRPr lang="fr-FR" dirty="0"/>
          </a:p>
        </p:txBody>
      </p:sp>
      <p:sp>
        <p:nvSpPr>
          <p:cNvPr id="3" name="Espace réservé du contenu 2">
            <a:extLst>
              <a:ext uri="{FF2B5EF4-FFF2-40B4-BE49-F238E27FC236}">
                <a16:creationId xmlns:a16="http://schemas.microsoft.com/office/drawing/2014/main" id="{7435A46C-503A-6F13-A3E0-E7E16235EA20}"/>
              </a:ext>
            </a:extLst>
          </p:cNvPr>
          <p:cNvSpPr>
            <a:spLocks noGrp="1"/>
          </p:cNvSpPr>
          <p:nvPr>
            <p:ph idx="1"/>
          </p:nvPr>
        </p:nvSpPr>
        <p:spPr>
          <a:xfrm>
            <a:off x="838200" y="1825625"/>
            <a:ext cx="6009861" cy="4351338"/>
          </a:xfrm>
        </p:spPr>
        <p:txBody>
          <a:bodyPr>
            <a:normAutofit/>
          </a:bodyPr>
          <a:lstStyle/>
          <a:p>
            <a:pPr lvl="1"/>
            <a:r>
              <a:rPr lang="en-US" sz="2400" dirty="0"/>
              <a:t>Biases may incur substantial welfare-relevant costs such as lower wealth, health, or happiness. </a:t>
            </a:r>
          </a:p>
          <a:p>
            <a:pPr lvl="1"/>
            <a:endParaRPr lang="en-US" sz="2400" dirty="0"/>
          </a:p>
          <a:p>
            <a:pPr lvl="1"/>
            <a:r>
              <a:rPr lang="en-US" sz="2400" dirty="0"/>
              <a:t>27 countries, 5000 participants</a:t>
            </a:r>
          </a:p>
          <a:p>
            <a:pPr lvl="1"/>
            <a:endParaRPr lang="en-US" sz="2400" dirty="0"/>
          </a:p>
          <a:p>
            <a:pPr lvl="1"/>
            <a:r>
              <a:rPr lang="en-US" sz="2400" dirty="0"/>
              <a:t>Test between low-income people and positive deviants</a:t>
            </a:r>
          </a:p>
          <a:p>
            <a:pPr lvl="1"/>
            <a:r>
              <a:rPr lang="en-US" sz="2400" dirty="0"/>
              <a:t>Positive deviants:  individuals that had overcome financial disadvantages as children</a:t>
            </a:r>
          </a:p>
          <a:p>
            <a:endParaRPr lang="fr-FR" sz="2400" dirty="0"/>
          </a:p>
        </p:txBody>
      </p:sp>
      <p:pic>
        <p:nvPicPr>
          <p:cNvPr id="5" name="Image 4">
            <a:extLst>
              <a:ext uri="{FF2B5EF4-FFF2-40B4-BE49-F238E27FC236}">
                <a16:creationId xmlns:a16="http://schemas.microsoft.com/office/drawing/2014/main" id="{612B55BA-7675-5B9E-F41D-6CBA8C6FA487}"/>
              </a:ext>
            </a:extLst>
          </p:cNvPr>
          <p:cNvPicPr>
            <a:picLocks noChangeAspect="1"/>
          </p:cNvPicPr>
          <p:nvPr/>
        </p:nvPicPr>
        <p:blipFill>
          <a:blip r:embed="rId2"/>
          <a:stretch>
            <a:fillRect/>
          </a:stretch>
        </p:blipFill>
        <p:spPr>
          <a:xfrm>
            <a:off x="6667697" y="2583851"/>
            <a:ext cx="5272098" cy="2345958"/>
          </a:xfrm>
          <a:prstGeom prst="rect">
            <a:avLst/>
          </a:prstGeom>
        </p:spPr>
      </p:pic>
    </p:spTree>
    <p:extLst>
      <p:ext uri="{BB962C8B-B14F-4D97-AF65-F5344CB8AC3E}">
        <p14:creationId xmlns:p14="http://schemas.microsoft.com/office/powerpoint/2010/main" val="5381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009F8-6B33-7C81-0D12-066C6A079BC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733E2C8-4D45-8B9C-448A-1A49BE42563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DABCD08-FAE1-C7E9-583B-6D3EDF316ADB}"/>
              </a:ext>
            </a:extLst>
          </p:cNvPr>
          <p:cNvPicPr>
            <a:picLocks noChangeAspect="1"/>
          </p:cNvPicPr>
          <p:nvPr/>
        </p:nvPicPr>
        <p:blipFill>
          <a:blip r:embed="rId2"/>
          <a:stretch>
            <a:fillRect/>
          </a:stretch>
        </p:blipFill>
        <p:spPr>
          <a:xfrm>
            <a:off x="2186769" y="831228"/>
            <a:ext cx="7424369" cy="5383142"/>
          </a:xfrm>
          <a:prstGeom prst="rect">
            <a:avLst/>
          </a:prstGeom>
        </p:spPr>
      </p:pic>
    </p:spTree>
    <p:extLst>
      <p:ext uri="{BB962C8B-B14F-4D97-AF65-F5344CB8AC3E}">
        <p14:creationId xmlns:p14="http://schemas.microsoft.com/office/powerpoint/2010/main" val="339567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The </a:t>
            </a:r>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
        <p:nvSpPr>
          <p:cNvPr id="4" name="Signe de multiplication 3">
            <a:extLst>
              <a:ext uri="{FF2B5EF4-FFF2-40B4-BE49-F238E27FC236}">
                <a16:creationId xmlns:a16="http://schemas.microsoft.com/office/drawing/2014/main" id="{2A5C841A-5FB5-8AAA-543C-8C3785DB4BD9}"/>
              </a:ext>
            </a:extLst>
          </p:cNvPr>
          <p:cNvSpPr/>
          <p:nvPr/>
        </p:nvSpPr>
        <p:spPr>
          <a:xfrm>
            <a:off x="1753386" y="1423447"/>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Signe de multiplication 5">
            <a:extLst>
              <a:ext uri="{FF2B5EF4-FFF2-40B4-BE49-F238E27FC236}">
                <a16:creationId xmlns:a16="http://schemas.microsoft.com/office/drawing/2014/main" id="{7A2C2110-0A35-5889-7FA8-74C0D1480B54}"/>
              </a:ext>
            </a:extLst>
          </p:cNvPr>
          <p:cNvSpPr/>
          <p:nvPr/>
        </p:nvSpPr>
        <p:spPr>
          <a:xfrm>
            <a:off x="1600986" y="2349262"/>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igne de multiplication 6">
            <a:extLst>
              <a:ext uri="{FF2B5EF4-FFF2-40B4-BE49-F238E27FC236}">
                <a16:creationId xmlns:a16="http://schemas.microsoft.com/office/drawing/2014/main" id="{B74715E3-D893-0150-643E-EC6C94C016D2}"/>
              </a:ext>
            </a:extLst>
          </p:cNvPr>
          <p:cNvSpPr/>
          <p:nvPr/>
        </p:nvSpPr>
        <p:spPr>
          <a:xfrm>
            <a:off x="1758099" y="3317469"/>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orme libre : forme 9">
            <a:extLst>
              <a:ext uri="{FF2B5EF4-FFF2-40B4-BE49-F238E27FC236}">
                <a16:creationId xmlns:a16="http://schemas.microsoft.com/office/drawing/2014/main" id="{54B86426-7F3F-375E-2374-B4D823BF2297}"/>
              </a:ext>
            </a:extLst>
          </p:cNvPr>
          <p:cNvSpPr/>
          <p:nvPr/>
        </p:nvSpPr>
        <p:spPr>
          <a:xfrm>
            <a:off x="4307487" y="6403726"/>
            <a:ext cx="126110" cy="126111"/>
          </a:xfrm>
          <a:custGeom>
            <a:avLst/>
            <a:gdLst>
              <a:gd name="connsiteX0" fmla="*/ 126111 w 126110"/>
              <a:gd name="connsiteY0" fmla="*/ 63056 h 126111"/>
              <a:gd name="connsiteX1" fmla="*/ 63056 w 126110"/>
              <a:gd name="connsiteY1" fmla="*/ 126111 h 126111"/>
              <a:gd name="connsiteX2" fmla="*/ 0 w 126110"/>
              <a:gd name="connsiteY2" fmla="*/ 63056 h 126111"/>
              <a:gd name="connsiteX3" fmla="*/ 63056 w 126110"/>
              <a:gd name="connsiteY3" fmla="*/ 0 h 126111"/>
              <a:gd name="connsiteX4" fmla="*/ 126111 w 126110"/>
              <a:gd name="connsiteY4" fmla="*/ 63056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0" h="126111">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solidFill>
            <a:srgbClr val="FF0000"/>
          </a:solidFill>
          <a:ln w="9525" cap="flat">
            <a:solidFill>
              <a:srgbClr val="FF0000"/>
            </a:solid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FA0AA14F-0600-0B5D-919D-5664972167FA}"/>
              </a:ext>
            </a:extLst>
          </p:cNvPr>
          <p:cNvSpPr/>
          <p:nvPr/>
        </p:nvSpPr>
        <p:spPr>
          <a:xfrm>
            <a:off x="4156224" y="5777916"/>
            <a:ext cx="428637" cy="533984"/>
          </a:xfrm>
          <a:custGeom>
            <a:avLst/>
            <a:gdLst>
              <a:gd name="connsiteX0" fmla="*/ 252413 w 428637"/>
              <a:gd name="connsiteY0" fmla="*/ 413493 h 533984"/>
              <a:gd name="connsiteX1" fmla="*/ 252413 w 428637"/>
              <a:gd name="connsiteY1" fmla="*/ 533984 h 533984"/>
              <a:gd name="connsiteX2" fmla="*/ 176213 w 428637"/>
              <a:gd name="connsiteY2" fmla="*/ 533984 h 533984"/>
              <a:gd name="connsiteX3" fmla="*/ 176213 w 428637"/>
              <a:gd name="connsiteY3" fmla="*/ 340436 h 533984"/>
              <a:gd name="connsiteX4" fmla="*/ 214313 w 428637"/>
              <a:gd name="connsiteY4" fmla="*/ 340436 h 533984"/>
              <a:gd name="connsiteX5" fmla="*/ 352997 w 428637"/>
              <a:gd name="connsiteY5" fmla="*/ 214325 h 533984"/>
              <a:gd name="connsiteX6" fmla="*/ 220479 w 428637"/>
              <a:gd name="connsiteY6" fmla="*/ 75641 h 533984"/>
              <a:gd name="connsiteX7" fmla="*/ 214313 w 428637"/>
              <a:gd name="connsiteY7" fmla="*/ 75641 h 533984"/>
              <a:gd name="connsiteX8" fmla="*/ 75628 w 428637"/>
              <a:gd name="connsiteY8" fmla="*/ 219659 h 533984"/>
              <a:gd name="connsiteX9" fmla="*/ 0 w 428637"/>
              <a:gd name="connsiteY9" fmla="*/ 219659 h 533984"/>
              <a:gd name="connsiteX10" fmla="*/ 214313 w 428637"/>
              <a:gd name="connsiteY10" fmla="*/ 13 h 533984"/>
              <a:gd name="connsiteX11" fmla="*/ 428625 w 428637"/>
              <a:gd name="connsiteY11" fmla="*/ 209728 h 533984"/>
              <a:gd name="connsiteX12" fmla="*/ 428625 w 428637"/>
              <a:gd name="connsiteY12" fmla="*/ 214325 h 533984"/>
              <a:gd name="connsiteX13" fmla="*/ 252413 w 428637"/>
              <a:gd name="connsiteY13" fmla="*/ 413493 h 5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37" h="533984">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solidFill>
            <a:srgbClr val="FF0000"/>
          </a:solidFill>
          <a:ln w="9525" cap="flat">
            <a:solidFill>
              <a:srgbClr val="FF0000"/>
            </a:solidFill>
            <a:prstDash val="solid"/>
            <a:miter/>
          </a:ln>
        </p:spPr>
        <p:txBody>
          <a:bodyPr rtlCol="0" anchor="ctr"/>
          <a:lstStyle/>
          <a:p>
            <a:endParaRPr lang="fr-FR"/>
          </a:p>
        </p:txBody>
      </p:sp>
    </p:spTree>
    <p:extLst>
      <p:ext uri="{BB962C8B-B14F-4D97-AF65-F5344CB8AC3E}">
        <p14:creationId xmlns:p14="http://schemas.microsoft.com/office/powerpoint/2010/main" val="36913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3B64A-6D19-5A03-3C01-A84AF9ECAEC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85E0A8-94F3-40E7-34D7-56F9749119AB}"/>
              </a:ext>
            </a:extLst>
          </p:cNvPr>
          <p:cNvSpPr>
            <a:spLocks noGrp="1"/>
          </p:cNvSpPr>
          <p:nvPr>
            <p:ph idx="1"/>
          </p:nvPr>
        </p:nvSpPr>
        <p:spPr/>
        <p:txBody>
          <a:bodyPr>
            <a:normAutofit/>
          </a:bodyPr>
          <a:lstStyle/>
          <a:p>
            <a:r>
              <a:rPr lang="en-US" sz="2800" b="0" i="0" dirty="0">
                <a:solidFill>
                  <a:srgbClr val="000000"/>
                </a:solidFill>
                <a:effectLst/>
                <a:latin typeface="p22-underground"/>
              </a:rPr>
              <a:t>Developmental psychologist and APS President </a:t>
            </a:r>
            <a:r>
              <a:rPr lang="en-US" sz="2800" b="0" i="0" u="none" strike="noStrike" dirty="0">
                <a:solidFill>
                  <a:srgbClr val="0D76BB"/>
                </a:solidFill>
                <a:effectLst/>
                <a:latin typeface="p22-underground"/>
                <a:hlinkClick r:id="rId2"/>
              </a:rPr>
              <a:t>Alison Gopnik once asked</a:t>
            </a:r>
            <a:r>
              <a:rPr lang="en-US" sz="2800" b="0" i="0" dirty="0">
                <a:solidFill>
                  <a:srgbClr val="000000"/>
                </a:solidFill>
                <a:effectLst/>
                <a:latin typeface="p22-underground"/>
              </a:rPr>
              <a:t>, “Why are grown-ups often so stupid about probabilities when even babies and chimps can be so smart?” (</a:t>
            </a:r>
            <a:r>
              <a:rPr lang="en-US" sz="2800" b="0" i="0" dirty="0" err="1">
                <a:solidFill>
                  <a:srgbClr val="000000"/>
                </a:solidFill>
                <a:effectLst/>
                <a:latin typeface="p22-underground"/>
              </a:rPr>
              <a:t>Gutíerrez</a:t>
            </a:r>
            <a:r>
              <a:rPr lang="en-US" sz="2800" b="0" i="0" dirty="0">
                <a:solidFill>
                  <a:srgbClr val="000000"/>
                </a:solidFill>
                <a:effectLst/>
                <a:latin typeface="p22-underground"/>
              </a:rPr>
              <a:t>, 2014).</a:t>
            </a:r>
          </a:p>
          <a:p>
            <a:r>
              <a:rPr lang="en-US" sz="2800" dirty="0">
                <a:solidFill>
                  <a:srgbClr val="000000"/>
                </a:solidFill>
                <a:latin typeface="p22-underground"/>
              </a:rPr>
              <a:t>Answer : the experimental methods to study babies and adults are different and lead to different conclusions</a:t>
            </a:r>
          </a:p>
          <a:p>
            <a:endParaRPr lang="en-US" sz="2800" dirty="0">
              <a:solidFill>
                <a:srgbClr val="000000"/>
              </a:solidFill>
              <a:latin typeface="p22-underground"/>
            </a:endParaRPr>
          </a:p>
          <a:p>
            <a:r>
              <a:rPr lang="en-US" sz="2800" b="1" dirty="0">
                <a:solidFill>
                  <a:srgbClr val="000000"/>
                </a:solidFill>
                <a:latin typeface="p22-underground"/>
              </a:rPr>
              <a:t>The Bias </a:t>
            </a:r>
            <a:r>
              <a:rPr lang="en-US" sz="2800" b="1" dirty="0" err="1">
                <a:solidFill>
                  <a:srgbClr val="000000"/>
                </a:solidFill>
                <a:latin typeface="p22-underground"/>
              </a:rPr>
              <a:t>Bias</a:t>
            </a:r>
            <a:r>
              <a:rPr lang="en-US" sz="2800" b="1" dirty="0">
                <a:solidFill>
                  <a:srgbClr val="000000"/>
                </a:solidFill>
                <a:latin typeface="p22-underground"/>
              </a:rPr>
              <a:t>: </a:t>
            </a:r>
            <a:r>
              <a:rPr lang="en-US" sz="2800" dirty="0"/>
              <a:t>The tendency to see systematic biases in behavior even when there is only unsystematic error or no verifiable error at all.</a:t>
            </a:r>
            <a:endParaRPr lang="fr-FR" sz="2800" dirty="0"/>
          </a:p>
        </p:txBody>
      </p:sp>
    </p:spTree>
    <p:extLst>
      <p:ext uri="{BB962C8B-B14F-4D97-AF65-F5344CB8AC3E}">
        <p14:creationId xmlns:p14="http://schemas.microsoft.com/office/powerpoint/2010/main" val="284685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C0B28-8A4E-9E8B-D0E7-99454ACD3EBD}"/>
              </a:ext>
            </a:extLst>
          </p:cNvPr>
          <p:cNvSpPr>
            <a:spLocks noGrp="1"/>
          </p:cNvSpPr>
          <p:nvPr>
            <p:ph type="title"/>
          </p:nvPr>
        </p:nvSpPr>
        <p:spPr/>
        <p:txBody>
          <a:bodyPr/>
          <a:lstStyle/>
          <a:p>
            <a:r>
              <a:rPr lang="fr-FR" dirty="0"/>
              <a:t>Limitations of Behavioral </a:t>
            </a:r>
            <a:r>
              <a:rPr lang="fr-FR" dirty="0" err="1"/>
              <a:t>Economics</a:t>
            </a:r>
            <a:endParaRPr lang="fr-FR" dirty="0"/>
          </a:p>
        </p:txBody>
      </p:sp>
      <p:sp>
        <p:nvSpPr>
          <p:cNvPr id="3" name="Espace réservé du contenu 2">
            <a:extLst>
              <a:ext uri="{FF2B5EF4-FFF2-40B4-BE49-F238E27FC236}">
                <a16:creationId xmlns:a16="http://schemas.microsoft.com/office/drawing/2014/main" id="{43D0B76F-A7AD-5204-3E84-D5AD667E64F8}"/>
              </a:ext>
            </a:extLst>
          </p:cNvPr>
          <p:cNvSpPr>
            <a:spLocks noGrp="1"/>
          </p:cNvSpPr>
          <p:nvPr>
            <p:ph idx="1"/>
          </p:nvPr>
        </p:nvSpPr>
        <p:spPr/>
        <p:txBody>
          <a:bodyPr>
            <a:normAutofit/>
          </a:bodyPr>
          <a:lstStyle/>
          <a:p>
            <a:r>
              <a:rPr lang="fr-FR" sz="2400" dirty="0"/>
              <a:t>The study of </a:t>
            </a:r>
            <a:r>
              <a:rPr lang="fr-FR" sz="2400" dirty="0" err="1"/>
              <a:t>behaviors</a:t>
            </a:r>
            <a:r>
              <a:rPr lang="fr-FR" sz="2400" dirty="0"/>
              <a:t> from </a:t>
            </a:r>
            <a:r>
              <a:rPr lang="fr-FR" sz="2400" dirty="0" err="1"/>
              <a:t>economics</a:t>
            </a:r>
            <a:r>
              <a:rPr lang="fr-FR" sz="2400" dirty="0"/>
              <a:t> </a:t>
            </a:r>
            <a:r>
              <a:rPr lang="fr-FR" sz="2400" dirty="0" err="1"/>
              <a:t>began</a:t>
            </a:r>
            <a:r>
              <a:rPr lang="fr-FR" sz="2400" dirty="0"/>
              <a:t> after the WW2.</a:t>
            </a:r>
          </a:p>
          <a:p>
            <a:r>
              <a:rPr lang="fr-FR" sz="2400" dirty="0"/>
              <a:t>Researchers found out </a:t>
            </a:r>
            <a:r>
              <a:rPr lang="fr-FR" sz="2400" dirty="0" err="1"/>
              <a:t>that</a:t>
            </a:r>
            <a:r>
              <a:rPr lang="fr-FR" sz="2400" dirty="0"/>
              <a:t> </a:t>
            </a:r>
            <a:r>
              <a:rPr lang="fr-FR" sz="2400" dirty="0" err="1"/>
              <a:t>most</a:t>
            </a:r>
            <a:r>
              <a:rPr lang="fr-FR" sz="2400" dirty="0"/>
              <a:t> people are rational.</a:t>
            </a:r>
          </a:p>
          <a:p>
            <a:r>
              <a:rPr lang="fr-FR" sz="2400" dirty="0"/>
              <a:t>It lead to the </a:t>
            </a:r>
            <a:r>
              <a:rPr lang="fr-FR" sz="2400" dirty="0" err="1"/>
              <a:t>theorisation</a:t>
            </a:r>
            <a:r>
              <a:rPr lang="fr-FR" sz="2400" dirty="0"/>
              <a:t> of the </a:t>
            </a:r>
            <a:r>
              <a:rPr lang="fr-FR" sz="2400" b="1" i="0" dirty="0">
                <a:solidFill>
                  <a:srgbClr val="000000"/>
                </a:solidFill>
                <a:effectLst/>
                <a:latin typeface="p22-underground"/>
              </a:rPr>
              <a:t>intuitive </a:t>
            </a:r>
            <a:r>
              <a:rPr lang="fr-FR" sz="2400" b="1" i="0" dirty="0" err="1">
                <a:solidFill>
                  <a:srgbClr val="000000"/>
                </a:solidFill>
                <a:effectLst/>
                <a:latin typeface="p22-underground"/>
              </a:rPr>
              <a:t>statistician</a:t>
            </a:r>
            <a:r>
              <a:rPr lang="fr-FR" sz="2400" b="1" i="1" dirty="0">
                <a:solidFill>
                  <a:srgbClr val="000000"/>
                </a:solidFill>
                <a:effectLst/>
                <a:latin typeface="p22-underground"/>
              </a:rPr>
              <a:t> </a:t>
            </a:r>
            <a:r>
              <a:rPr lang="fr-FR" sz="2400" b="1" i="0" dirty="0">
                <a:solidFill>
                  <a:srgbClr val="000000"/>
                </a:solidFill>
                <a:effectLst/>
                <a:latin typeface="p22-underground"/>
              </a:rPr>
              <a:t>program:</a:t>
            </a:r>
          </a:p>
          <a:p>
            <a:pPr lvl="1"/>
            <a:r>
              <a:rPr lang="en-US" sz="2400" b="0" i="0" dirty="0">
                <a:solidFill>
                  <a:srgbClr val="000000"/>
                </a:solidFill>
                <a:effectLst/>
                <a:latin typeface="p22-underground"/>
              </a:rPr>
              <a:t>This intuitive statistician program found enough correspondence between people’s judgments and the predictions of normative models (i.e., rules from probability theory and statistics) to conclude that the models could provide a basis for theories of how people reason about probabilities. Indeed, in a 1967 </a:t>
            </a:r>
            <a:r>
              <a:rPr lang="en-US" sz="2400" b="0" i="0" u="none" strike="noStrike" dirty="0">
                <a:solidFill>
                  <a:srgbClr val="0D76BB"/>
                </a:solidFill>
                <a:effectLst/>
                <a:latin typeface="p22-underground"/>
                <a:hlinkClick r:id="rId2"/>
              </a:rPr>
              <a:t>review</a:t>
            </a:r>
            <a:r>
              <a:rPr lang="en-US" sz="2400" b="0" i="0" dirty="0">
                <a:solidFill>
                  <a:srgbClr val="000000"/>
                </a:solidFill>
                <a:effectLst/>
                <a:latin typeface="p22-underground"/>
              </a:rPr>
              <a:t> of more than 160 experiments, psychologists Cameron Peterson and Lee Roy Beach concluded that people can make reasonably accurate inferences about probabilities. People, the researchers argued, are intuitive statisticians. </a:t>
            </a:r>
            <a:endParaRPr lang="fr-FR" sz="2400" b="1" i="0" dirty="0">
              <a:solidFill>
                <a:srgbClr val="000000"/>
              </a:solidFill>
              <a:effectLst/>
              <a:latin typeface="p22-underground"/>
            </a:endParaRPr>
          </a:p>
        </p:txBody>
      </p:sp>
    </p:spTree>
    <p:extLst>
      <p:ext uri="{BB962C8B-B14F-4D97-AF65-F5344CB8AC3E}">
        <p14:creationId xmlns:p14="http://schemas.microsoft.com/office/powerpoint/2010/main" val="3152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CBDF0-F000-FF55-C6E5-01A78488EACE}"/>
              </a:ext>
            </a:extLst>
          </p:cNvPr>
          <p:cNvSpPr>
            <a:spLocks noGrp="1"/>
          </p:cNvSpPr>
          <p:nvPr>
            <p:ph type="title"/>
          </p:nvPr>
        </p:nvSpPr>
        <p:spPr/>
        <p:txBody>
          <a:bodyPr/>
          <a:lstStyle/>
          <a:p>
            <a:r>
              <a:rPr lang="fr-FR" dirty="0"/>
              <a:t>Concepts to remember</a:t>
            </a:r>
          </a:p>
        </p:txBody>
      </p:sp>
      <p:sp>
        <p:nvSpPr>
          <p:cNvPr id="3" name="Espace réservé du contenu 2">
            <a:extLst>
              <a:ext uri="{FF2B5EF4-FFF2-40B4-BE49-F238E27FC236}">
                <a16:creationId xmlns:a16="http://schemas.microsoft.com/office/drawing/2014/main" id="{0442CBF6-954C-4705-D7BA-801269F3F18B}"/>
              </a:ext>
            </a:extLst>
          </p:cNvPr>
          <p:cNvSpPr>
            <a:spLocks noGrp="1"/>
          </p:cNvSpPr>
          <p:nvPr>
            <p:ph idx="1"/>
          </p:nvPr>
        </p:nvSpPr>
        <p:spPr/>
        <p:txBody>
          <a:bodyPr/>
          <a:lstStyle/>
          <a:p>
            <a:r>
              <a:rPr lang="fr-FR" sz="2000" b="1" i="0" dirty="0">
                <a:solidFill>
                  <a:srgbClr val="000000"/>
                </a:solidFill>
                <a:effectLst/>
                <a:latin typeface="p22-underground"/>
              </a:rPr>
              <a:t>intuitive </a:t>
            </a:r>
            <a:r>
              <a:rPr lang="fr-FR" sz="2000" b="1" i="0" dirty="0" err="1">
                <a:solidFill>
                  <a:srgbClr val="000000"/>
                </a:solidFill>
                <a:effectLst/>
                <a:latin typeface="p22-underground"/>
              </a:rPr>
              <a:t>statistician</a:t>
            </a:r>
            <a:r>
              <a:rPr lang="fr-FR" sz="2000" b="1" i="1" dirty="0">
                <a:solidFill>
                  <a:srgbClr val="000000"/>
                </a:solidFill>
                <a:effectLst/>
                <a:latin typeface="p22-underground"/>
              </a:rPr>
              <a:t> </a:t>
            </a:r>
            <a:r>
              <a:rPr lang="fr-FR" sz="2000" b="1" i="0" dirty="0">
                <a:solidFill>
                  <a:srgbClr val="000000"/>
                </a:solidFill>
                <a:effectLst/>
                <a:latin typeface="p22-underground"/>
              </a:rPr>
              <a:t>program Versus </a:t>
            </a:r>
            <a:r>
              <a:rPr lang="fr-FR" sz="2000" b="1" i="0" dirty="0" err="1">
                <a:solidFill>
                  <a:srgbClr val="000000"/>
                </a:solidFill>
                <a:effectLst/>
                <a:latin typeface="p22-underground"/>
              </a:rPr>
              <a:t>heuristics</a:t>
            </a:r>
            <a:r>
              <a:rPr lang="fr-FR" sz="2000" b="1" i="0" dirty="0">
                <a:solidFill>
                  <a:srgbClr val="000000"/>
                </a:solidFill>
                <a:effectLst/>
                <a:latin typeface="p22-underground"/>
              </a:rPr>
              <a:t> and </a:t>
            </a:r>
            <a:r>
              <a:rPr lang="fr-FR" sz="2000" b="1" i="0" dirty="0" err="1">
                <a:solidFill>
                  <a:srgbClr val="000000"/>
                </a:solidFill>
                <a:effectLst/>
                <a:latin typeface="p22-underground"/>
              </a:rPr>
              <a:t>biases</a:t>
            </a:r>
            <a:r>
              <a:rPr lang="fr-FR" sz="2000" b="1" i="0" dirty="0">
                <a:solidFill>
                  <a:srgbClr val="000000"/>
                </a:solidFill>
                <a:effectLst/>
                <a:latin typeface="p22-underground"/>
              </a:rPr>
              <a:t> program</a:t>
            </a:r>
          </a:p>
          <a:p>
            <a:r>
              <a:rPr lang="fr-FR" b="1" dirty="0">
                <a:solidFill>
                  <a:srgbClr val="000000"/>
                </a:solidFill>
                <a:latin typeface="p22-underground"/>
              </a:rPr>
              <a:t>The </a:t>
            </a:r>
            <a:r>
              <a:rPr lang="fr-FR" b="1" dirty="0" err="1">
                <a:solidFill>
                  <a:srgbClr val="000000"/>
                </a:solidFill>
                <a:latin typeface="p22-underground"/>
              </a:rPr>
              <a:t>heuristics</a:t>
            </a:r>
            <a:r>
              <a:rPr lang="fr-FR" b="1" dirty="0">
                <a:solidFill>
                  <a:srgbClr val="000000"/>
                </a:solidFill>
                <a:latin typeface="p22-underground"/>
              </a:rPr>
              <a:t> and </a:t>
            </a:r>
            <a:r>
              <a:rPr lang="fr-FR" b="1" dirty="0" err="1">
                <a:solidFill>
                  <a:srgbClr val="000000"/>
                </a:solidFill>
                <a:latin typeface="p22-underground"/>
              </a:rPr>
              <a:t>biases</a:t>
            </a:r>
            <a:r>
              <a:rPr lang="fr-FR" b="1" dirty="0">
                <a:solidFill>
                  <a:srgbClr val="000000"/>
                </a:solidFill>
                <a:latin typeface="p22-underground"/>
              </a:rPr>
              <a:t> program use descriptives scenarios – one shot without </a:t>
            </a:r>
            <a:r>
              <a:rPr lang="fr-FR" b="1" dirty="0" err="1">
                <a:solidFill>
                  <a:srgbClr val="000000"/>
                </a:solidFill>
                <a:latin typeface="p22-underground"/>
              </a:rPr>
              <a:t>learning</a:t>
            </a:r>
            <a:r>
              <a:rPr lang="fr-FR" b="1" dirty="0">
                <a:solidFill>
                  <a:srgbClr val="000000"/>
                </a:solidFill>
                <a:latin typeface="p22-underground"/>
              </a:rPr>
              <a:t> </a:t>
            </a:r>
            <a:r>
              <a:rPr lang="fr-FR" b="1" dirty="0" err="1">
                <a:solidFill>
                  <a:srgbClr val="000000"/>
                </a:solidFill>
                <a:latin typeface="p22-underground"/>
              </a:rPr>
              <a:t>possibilities</a:t>
            </a:r>
            <a:r>
              <a:rPr lang="fr-FR" b="1" dirty="0">
                <a:solidFill>
                  <a:srgbClr val="000000"/>
                </a:solidFill>
                <a:latin typeface="p22-underground"/>
              </a:rPr>
              <a:t>. In some cases, the scenarios are non-</a:t>
            </a:r>
            <a:r>
              <a:rPr lang="fr-FR" b="1" dirty="0" err="1">
                <a:solidFill>
                  <a:srgbClr val="000000"/>
                </a:solidFill>
                <a:latin typeface="p22-underground"/>
              </a:rPr>
              <a:t>naturals</a:t>
            </a:r>
            <a:r>
              <a:rPr lang="fr-FR" b="1" dirty="0">
                <a:solidFill>
                  <a:srgbClr val="000000"/>
                </a:solidFill>
                <a:latin typeface="p22-underground"/>
              </a:rPr>
              <a:t>.</a:t>
            </a:r>
          </a:p>
          <a:p>
            <a:r>
              <a:rPr lang="fr-FR" b="1" dirty="0">
                <a:solidFill>
                  <a:srgbClr val="000000"/>
                </a:solidFill>
                <a:latin typeface="p22-underground"/>
              </a:rPr>
              <a:t>It lead to the de-</a:t>
            </a:r>
            <a:r>
              <a:rPr lang="fr-FR" b="1" dirty="0" err="1">
                <a:solidFill>
                  <a:srgbClr val="000000"/>
                </a:solidFill>
                <a:latin typeface="p22-underground"/>
              </a:rPr>
              <a:t>biasing</a:t>
            </a:r>
            <a:r>
              <a:rPr lang="fr-FR" b="1" dirty="0">
                <a:solidFill>
                  <a:srgbClr val="000000"/>
                </a:solidFill>
                <a:latin typeface="p22-underground"/>
              </a:rPr>
              <a:t> effect:</a:t>
            </a:r>
          </a:p>
          <a:p>
            <a:pPr lvl="1"/>
            <a:r>
              <a:rPr lang="fr-FR" b="1" dirty="0" err="1">
                <a:solidFill>
                  <a:srgbClr val="000000"/>
                </a:solidFill>
                <a:latin typeface="p22-underground"/>
              </a:rPr>
              <a:t>We</a:t>
            </a:r>
            <a:r>
              <a:rPr lang="fr-FR" b="1" dirty="0">
                <a:solidFill>
                  <a:srgbClr val="000000"/>
                </a:solidFill>
                <a:latin typeface="p22-underground"/>
              </a:rPr>
              <a:t> can </a:t>
            </a:r>
            <a:r>
              <a:rPr lang="fr-FR" b="1" dirty="0" err="1">
                <a:solidFill>
                  <a:srgbClr val="000000"/>
                </a:solidFill>
                <a:latin typeface="p22-underground"/>
              </a:rPr>
              <a:t>modify</a:t>
            </a:r>
            <a:r>
              <a:rPr lang="fr-FR" b="1" dirty="0">
                <a:solidFill>
                  <a:srgbClr val="000000"/>
                </a:solidFill>
                <a:latin typeface="p22-underground"/>
              </a:rPr>
              <a:t> the framing or make people learn to </a:t>
            </a:r>
            <a:r>
              <a:rPr lang="fr-FR" b="1" dirty="0" err="1">
                <a:solidFill>
                  <a:srgbClr val="000000"/>
                </a:solidFill>
                <a:latin typeface="p22-underground"/>
              </a:rPr>
              <a:t>avoid</a:t>
            </a:r>
            <a:r>
              <a:rPr lang="fr-FR" b="1" dirty="0">
                <a:solidFill>
                  <a:srgbClr val="000000"/>
                </a:solidFill>
                <a:latin typeface="p22-underground"/>
              </a:rPr>
              <a:t> the </a:t>
            </a:r>
            <a:r>
              <a:rPr lang="fr-FR" b="1" dirty="0" err="1">
                <a:solidFill>
                  <a:srgbClr val="000000"/>
                </a:solidFill>
                <a:latin typeface="p22-underground"/>
              </a:rPr>
              <a:t>bias</a:t>
            </a:r>
            <a:r>
              <a:rPr lang="fr-FR" b="1" dirty="0">
                <a:solidFill>
                  <a:srgbClr val="000000"/>
                </a:solidFill>
                <a:latin typeface="p22-underground"/>
              </a:rPr>
              <a:t>. Then </a:t>
            </a:r>
            <a:r>
              <a:rPr lang="fr-FR" b="1" dirty="0" err="1">
                <a:solidFill>
                  <a:srgbClr val="000000"/>
                </a:solidFill>
                <a:latin typeface="p22-underground"/>
              </a:rPr>
              <a:t>we</a:t>
            </a:r>
            <a:r>
              <a:rPr lang="fr-FR" b="1" dirty="0">
                <a:solidFill>
                  <a:srgbClr val="000000"/>
                </a:solidFill>
                <a:latin typeface="p22-underground"/>
              </a:rPr>
              <a:t> cannot </a:t>
            </a:r>
            <a:r>
              <a:rPr lang="fr-FR" b="1" dirty="0" err="1">
                <a:solidFill>
                  <a:srgbClr val="000000"/>
                </a:solidFill>
                <a:latin typeface="p22-underground"/>
              </a:rPr>
              <a:t>be</a:t>
            </a:r>
            <a:r>
              <a:rPr lang="fr-FR" b="1" dirty="0">
                <a:solidFill>
                  <a:srgbClr val="000000"/>
                </a:solidFill>
                <a:latin typeface="p22-underground"/>
              </a:rPr>
              <a:t> </a:t>
            </a:r>
            <a:r>
              <a:rPr lang="fr-FR" b="1" dirty="0" err="1">
                <a:solidFill>
                  <a:srgbClr val="000000"/>
                </a:solidFill>
                <a:latin typeface="p22-underground"/>
              </a:rPr>
              <a:t>so</a:t>
            </a:r>
            <a:r>
              <a:rPr lang="fr-FR" b="1" dirty="0">
                <a:solidFill>
                  <a:srgbClr val="000000"/>
                </a:solidFill>
                <a:latin typeface="p22-underground"/>
              </a:rPr>
              <a:t> sure about the existence of a « </a:t>
            </a:r>
            <a:r>
              <a:rPr lang="fr-FR" b="1" dirty="0" err="1">
                <a:solidFill>
                  <a:srgbClr val="000000"/>
                </a:solidFill>
                <a:latin typeface="p22-underground"/>
              </a:rPr>
              <a:t>bias</a:t>
            </a:r>
            <a:r>
              <a:rPr lang="fr-FR" b="1" dirty="0">
                <a:solidFill>
                  <a:srgbClr val="000000"/>
                </a:solidFill>
                <a:latin typeface="p22-underground"/>
              </a:rPr>
              <a:t> »</a:t>
            </a:r>
          </a:p>
          <a:p>
            <a:r>
              <a:rPr lang="fr-FR" b="1" dirty="0">
                <a:solidFill>
                  <a:srgbClr val="000000"/>
                </a:solidFill>
                <a:latin typeface="p22-underground"/>
              </a:rPr>
              <a:t>It lead to the question : </a:t>
            </a:r>
            <a:r>
              <a:rPr lang="fr-FR" b="1" dirty="0" err="1">
                <a:solidFill>
                  <a:srgbClr val="000000"/>
                </a:solidFill>
                <a:latin typeface="p22-underground"/>
              </a:rPr>
              <a:t>is</a:t>
            </a:r>
            <a:r>
              <a:rPr lang="fr-FR" b="1" dirty="0">
                <a:solidFill>
                  <a:srgbClr val="000000"/>
                </a:solidFill>
                <a:latin typeface="p22-underground"/>
              </a:rPr>
              <a:t> </a:t>
            </a:r>
            <a:r>
              <a:rPr lang="fr-FR" b="1" dirty="0" err="1">
                <a:solidFill>
                  <a:srgbClr val="000000"/>
                </a:solidFill>
                <a:latin typeface="p22-underground"/>
              </a:rPr>
              <a:t>there</a:t>
            </a:r>
            <a:r>
              <a:rPr lang="fr-FR" b="1" dirty="0">
                <a:solidFill>
                  <a:srgbClr val="000000"/>
                </a:solidFill>
                <a:latin typeface="p22-underground"/>
              </a:rPr>
              <a:t> a </a:t>
            </a:r>
            <a:r>
              <a:rPr lang="fr-FR" b="1" dirty="0" err="1">
                <a:solidFill>
                  <a:srgbClr val="000000"/>
                </a:solidFill>
                <a:latin typeface="p22-underground"/>
              </a:rPr>
              <a:t>bias</a:t>
            </a:r>
            <a:r>
              <a:rPr lang="fr-FR" b="1" dirty="0">
                <a:solidFill>
                  <a:srgbClr val="000000"/>
                </a:solidFill>
                <a:latin typeface="p22-underground"/>
              </a:rPr>
              <a:t> of </a:t>
            </a:r>
            <a:r>
              <a:rPr lang="fr-FR" b="1" dirty="0" err="1">
                <a:solidFill>
                  <a:srgbClr val="000000"/>
                </a:solidFill>
                <a:latin typeface="p22-underground"/>
              </a:rPr>
              <a:t>bias</a:t>
            </a:r>
            <a:r>
              <a:rPr lang="fr-FR" b="1" dirty="0">
                <a:solidFill>
                  <a:srgbClr val="000000"/>
                </a:solidFill>
                <a:latin typeface="p22-underground"/>
              </a:rPr>
              <a:t>?</a:t>
            </a:r>
          </a:p>
          <a:p>
            <a:endParaRPr lang="fr-FR" b="1" dirty="0">
              <a:solidFill>
                <a:srgbClr val="000000"/>
              </a:solidFill>
              <a:latin typeface="p22-underground"/>
            </a:endParaRPr>
          </a:p>
          <a:p>
            <a:endParaRPr lang="fr-FR" b="1" dirty="0">
              <a:solidFill>
                <a:srgbClr val="000000"/>
              </a:solidFill>
              <a:latin typeface="p22-underground"/>
            </a:endParaRPr>
          </a:p>
          <a:p>
            <a:r>
              <a:rPr lang="fr-FR" b="1" dirty="0">
                <a:solidFill>
                  <a:srgbClr val="000000"/>
                </a:solidFill>
                <a:latin typeface="p22-underground"/>
              </a:rPr>
              <a:t>Next (and last) lecture on </a:t>
            </a:r>
            <a:r>
              <a:rPr lang="fr-FR" b="1" dirty="0" err="1">
                <a:solidFill>
                  <a:srgbClr val="000000"/>
                </a:solidFill>
                <a:latin typeface="p22-underground"/>
              </a:rPr>
              <a:t>Paternalism</a:t>
            </a:r>
            <a:r>
              <a:rPr lang="fr-FR" b="1" dirty="0">
                <a:solidFill>
                  <a:srgbClr val="000000"/>
                </a:solidFill>
                <a:latin typeface="p22-underground"/>
              </a:rPr>
              <a:t>, Nudges, and </a:t>
            </a:r>
            <a:r>
              <a:rPr lang="fr-FR" b="1" dirty="0" err="1">
                <a:solidFill>
                  <a:srgbClr val="000000"/>
                </a:solidFill>
                <a:latin typeface="p22-underground"/>
              </a:rPr>
              <a:t>current</a:t>
            </a:r>
            <a:r>
              <a:rPr lang="fr-FR" b="1" dirty="0">
                <a:solidFill>
                  <a:srgbClr val="000000"/>
                </a:solidFill>
                <a:latin typeface="p22-underground"/>
              </a:rPr>
              <a:t> direction of behavioral </a:t>
            </a:r>
            <a:r>
              <a:rPr lang="fr-FR" b="1" dirty="0" err="1">
                <a:solidFill>
                  <a:srgbClr val="000000"/>
                </a:solidFill>
                <a:latin typeface="p22-underground"/>
              </a:rPr>
              <a:t>economics</a:t>
            </a:r>
            <a:r>
              <a:rPr lang="fr-FR" b="1" dirty="0">
                <a:solidFill>
                  <a:srgbClr val="000000"/>
                </a:solidFill>
                <a:latin typeface="p22-underground"/>
              </a:rPr>
              <a:t>.</a:t>
            </a:r>
          </a:p>
        </p:txBody>
      </p:sp>
    </p:spTree>
    <p:extLst>
      <p:ext uri="{BB962C8B-B14F-4D97-AF65-F5344CB8AC3E}">
        <p14:creationId xmlns:p14="http://schemas.microsoft.com/office/powerpoint/2010/main" val="9900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The </a:t>
            </a:r>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
        <p:nvSpPr>
          <p:cNvPr id="4" name="Signe de multiplication 3">
            <a:extLst>
              <a:ext uri="{FF2B5EF4-FFF2-40B4-BE49-F238E27FC236}">
                <a16:creationId xmlns:a16="http://schemas.microsoft.com/office/drawing/2014/main" id="{2A5C841A-5FB5-8AAA-543C-8C3785DB4BD9}"/>
              </a:ext>
            </a:extLst>
          </p:cNvPr>
          <p:cNvSpPr/>
          <p:nvPr/>
        </p:nvSpPr>
        <p:spPr>
          <a:xfrm>
            <a:off x="1753386" y="1423447"/>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Signe de multiplication 5">
            <a:extLst>
              <a:ext uri="{FF2B5EF4-FFF2-40B4-BE49-F238E27FC236}">
                <a16:creationId xmlns:a16="http://schemas.microsoft.com/office/drawing/2014/main" id="{7A2C2110-0A35-5889-7FA8-74C0D1480B54}"/>
              </a:ext>
            </a:extLst>
          </p:cNvPr>
          <p:cNvSpPr/>
          <p:nvPr/>
        </p:nvSpPr>
        <p:spPr>
          <a:xfrm>
            <a:off x="1600986" y="2349262"/>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igne de multiplication 6">
            <a:extLst>
              <a:ext uri="{FF2B5EF4-FFF2-40B4-BE49-F238E27FC236}">
                <a16:creationId xmlns:a16="http://schemas.microsoft.com/office/drawing/2014/main" id="{B74715E3-D893-0150-643E-EC6C94C016D2}"/>
              </a:ext>
            </a:extLst>
          </p:cNvPr>
          <p:cNvSpPr/>
          <p:nvPr/>
        </p:nvSpPr>
        <p:spPr>
          <a:xfrm>
            <a:off x="1758099" y="3317469"/>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orme libre : forme 9">
            <a:extLst>
              <a:ext uri="{FF2B5EF4-FFF2-40B4-BE49-F238E27FC236}">
                <a16:creationId xmlns:a16="http://schemas.microsoft.com/office/drawing/2014/main" id="{54B86426-7F3F-375E-2374-B4D823BF2297}"/>
              </a:ext>
            </a:extLst>
          </p:cNvPr>
          <p:cNvSpPr/>
          <p:nvPr/>
        </p:nvSpPr>
        <p:spPr>
          <a:xfrm>
            <a:off x="4307487" y="6403726"/>
            <a:ext cx="126110" cy="126111"/>
          </a:xfrm>
          <a:custGeom>
            <a:avLst/>
            <a:gdLst>
              <a:gd name="connsiteX0" fmla="*/ 126111 w 126110"/>
              <a:gd name="connsiteY0" fmla="*/ 63056 h 126111"/>
              <a:gd name="connsiteX1" fmla="*/ 63056 w 126110"/>
              <a:gd name="connsiteY1" fmla="*/ 126111 h 126111"/>
              <a:gd name="connsiteX2" fmla="*/ 0 w 126110"/>
              <a:gd name="connsiteY2" fmla="*/ 63056 h 126111"/>
              <a:gd name="connsiteX3" fmla="*/ 63056 w 126110"/>
              <a:gd name="connsiteY3" fmla="*/ 0 h 126111"/>
              <a:gd name="connsiteX4" fmla="*/ 126111 w 126110"/>
              <a:gd name="connsiteY4" fmla="*/ 63056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0" h="126111">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solidFill>
            <a:srgbClr val="FF0000"/>
          </a:solidFill>
          <a:ln w="9525" cap="flat">
            <a:solidFill>
              <a:srgbClr val="FF0000"/>
            </a:solid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FA0AA14F-0600-0B5D-919D-5664972167FA}"/>
              </a:ext>
            </a:extLst>
          </p:cNvPr>
          <p:cNvSpPr/>
          <p:nvPr/>
        </p:nvSpPr>
        <p:spPr>
          <a:xfrm>
            <a:off x="4156224" y="5777916"/>
            <a:ext cx="428637" cy="533984"/>
          </a:xfrm>
          <a:custGeom>
            <a:avLst/>
            <a:gdLst>
              <a:gd name="connsiteX0" fmla="*/ 252413 w 428637"/>
              <a:gd name="connsiteY0" fmla="*/ 413493 h 533984"/>
              <a:gd name="connsiteX1" fmla="*/ 252413 w 428637"/>
              <a:gd name="connsiteY1" fmla="*/ 533984 h 533984"/>
              <a:gd name="connsiteX2" fmla="*/ 176213 w 428637"/>
              <a:gd name="connsiteY2" fmla="*/ 533984 h 533984"/>
              <a:gd name="connsiteX3" fmla="*/ 176213 w 428637"/>
              <a:gd name="connsiteY3" fmla="*/ 340436 h 533984"/>
              <a:gd name="connsiteX4" fmla="*/ 214313 w 428637"/>
              <a:gd name="connsiteY4" fmla="*/ 340436 h 533984"/>
              <a:gd name="connsiteX5" fmla="*/ 352997 w 428637"/>
              <a:gd name="connsiteY5" fmla="*/ 214325 h 533984"/>
              <a:gd name="connsiteX6" fmla="*/ 220479 w 428637"/>
              <a:gd name="connsiteY6" fmla="*/ 75641 h 533984"/>
              <a:gd name="connsiteX7" fmla="*/ 214313 w 428637"/>
              <a:gd name="connsiteY7" fmla="*/ 75641 h 533984"/>
              <a:gd name="connsiteX8" fmla="*/ 75628 w 428637"/>
              <a:gd name="connsiteY8" fmla="*/ 219659 h 533984"/>
              <a:gd name="connsiteX9" fmla="*/ 0 w 428637"/>
              <a:gd name="connsiteY9" fmla="*/ 219659 h 533984"/>
              <a:gd name="connsiteX10" fmla="*/ 214313 w 428637"/>
              <a:gd name="connsiteY10" fmla="*/ 13 h 533984"/>
              <a:gd name="connsiteX11" fmla="*/ 428625 w 428637"/>
              <a:gd name="connsiteY11" fmla="*/ 209728 h 533984"/>
              <a:gd name="connsiteX12" fmla="*/ 428625 w 428637"/>
              <a:gd name="connsiteY12" fmla="*/ 214325 h 533984"/>
              <a:gd name="connsiteX13" fmla="*/ 252413 w 428637"/>
              <a:gd name="connsiteY13" fmla="*/ 413493 h 5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37" h="533984">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solidFill>
            <a:srgbClr val="FF0000"/>
          </a:solidFill>
          <a:ln w="9525" cap="flat">
            <a:solidFill>
              <a:srgbClr val="FF0000"/>
            </a:solidFill>
            <a:prstDash val="solid"/>
            <a:miter/>
          </a:ln>
        </p:spPr>
        <p:txBody>
          <a:bodyPr rtlCol="0" anchor="ctr"/>
          <a:lstStyle/>
          <a:p>
            <a:endParaRPr lang="fr-FR"/>
          </a:p>
        </p:txBody>
      </p:sp>
    </p:spTree>
    <p:extLst>
      <p:ext uri="{BB962C8B-B14F-4D97-AF65-F5344CB8AC3E}">
        <p14:creationId xmlns:p14="http://schemas.microsoft.com/office/powerpoint/2010/main" val="9666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512C7-4D13-9E44-C8E0-E151FBE876FD}"/>
              </a:ext>
            </a:extLst>
          </p:cNvPr>
          <p:cNvSpPr>
            <a:spLocks noGrp="1"/>
          </p:cNvSpPr>
          <p:nvPr>
            <p:ph type="title"/>
          </p:nvPr>
        </p:nvSpPr>
        <p:spPr/>
        <p:txBody>
          <a:bodyPr>
            <a:normAutofit/>
          </a:bodyPr>
          <a:lstStyle/>
          <a:p>
            <a:r>
              <a:rPr lang="fr-FR" dirty="0"/>
              <a:t>Behavioral </a:t>
            </a:r>
            <a:r>
              <a:rPr lang="fr-FR" dirty="0" err="1"/>
              <a:t>policies</a:t>
            </a:r>
            <a:r>
              <a:rPr lang="fr-FR" dirty="0"/>
              <a:t> : </a:t>
            </a:r>
            <a:r>
              <a:rPr lang="fr-FR" dirty="0" err="1"/>
              <a:t>Governmental</a:t>
            </a:r>
            <a:r>
              <a:rPr lang="fr-FR" dirty="0"/>
              <a:t> </a:t>
            </a:r>
            <a:r>
              <a:rPr lang="fr-FR" dirty="0" err="1"/>
              <a:t>paternalism</a:t>
            </a:r>
            <a:r>
              <a:rPr lang="fr-FR" dirty="0"/>
              <a:t> </a:t>
            </a:r>
          </a:p>
        </p:txBody>
      </p:sp>
      <p:sp>
        <p:nvSpPr>
          <p:cNvPr id="3" name="Espace réservé du contenu 2">
            <a:extLst>
              <a:ext uri="{FF2B5EF4-FFF2-40B4-BE49-F238E27FC236}">
                <a16:creationId xmlns:a16="http://schemas.microsoft.com/office/drawing/2014/main" id="{7936BDF7-13DA-9AC3-8D2D-3A69409705A2}"/>
              </a:ext>
            </a:extLst>
          </p:cNvPr>
          <p:cNvSpPr>
            <a:spLocks noGrp="1"/>
          </p:cNvSpPr>
          <p:nvPr>
            <p:ph idx="1"/>
          </p:nvPr>
        </p:nvSpPr>
        <p:spPr/>
        <p:txBody>
          <a:bodyPr/>
          <a:lstStyle/>
          <a:p>
            <a:r>
              <a:rPr lang="en-US" sz="3200" dirty="0"/>
              <a:t>To protect people from their biases, governments should “nudge” the public toward better behavior.</a:t>
            </a:r>
            <a:endParaRPr lang="fr-FR" sz="3200" dirty="0"/>
          </a:p>
        </p:txBody>
      </p:sp>
    </p:spTree>
    <p:extLst>
      <p:ext uri="{BB962C8B-B14F-4D97-AF65-F5344CB8AC3E}">
        <p14:creationId xmlns:p14="http://schemas.microsoft.com/office/powerpoint/2010/main" val="35845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0040A-C948-3971-2A1F-F7A5CCECFF7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2842D66-7C76-E950-9EB9-7761E8D1B850}"/>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8EA016B3-9A1F-77B0-7DC3-96B236D34D82}"/>
              </a:ext>
            </a:extLst>
          </p:cNvPr>
          <p:cNvPicPr>
            <a:picLocks noChangeAspect="1"/>
          </p:cNvPicPr>
          <p:nvPr/>
        </p:nvPicPr>
        <p:blipFill>
          <a:blip r:embed="rId2"/>
          <a:stretch>
            <a:fillRect/>
          </a:stretch>
        </p:blipFill>
        <p:spPr>
          <a:xfrm>
            <a:off x="1893127" y="3298597"/>
            <a:ext cx="8287383" cy="2633475"/>
          </a:xfrm>
          <a:prstGeom prst="rect">
            <a:avLst/>
          </a:prstGeom>
        </p:spPr>
      </p:pic>
      <p:pic>
        <p:nvPicPr>
          <p:cNvPr id="8" name="Image 7">
            <a:extLst>
              <a:ext uri="{FF2B5EF4-FFF2-40B4-BE49-F238E27FC236}">
                <a16:creationId xmlns:a16="http://schemas.microsoft.com/office/drawing/2014/main" id="{83F93AB8-F37F-EBB7-98F5-05C638CD3B89}"/>
              </a:ext>
            </a:extLst>
          </p:cNvPr>
          <p:cNvPicPr>
            <a:picLocks noChangeAspect="1"/>
          </p:cNvPicPr>
          <p:nvPr/>
        </p:nvPicPr>
        <p:blipFill>
          <a:blip r:embed="rId3"/>
          <a:stretch>
            <a:fillRect/>
          </a:stretch>
        </p:blipFill>
        <p:spPr>
          <a:xfrm>
            <a:off x="838200" y="270615"/>
            <a:ext cx="3785755" cy="2893045"/>
          </a:xfrm>
          <a:prstGeom prst="rect">
            <a:avLst/>
          </a:prstGeom>
        </p:spPr>
      </p:pic>
    </p:spTree>
    <p:extLst>
      <p:ext uri="{BB962C8B-B14F-4D97-AF65-F5344CB8AC3E}">
        <p14:creationId xmlns:p14="http://schemas.microsoft.com/office/powerpoint/2010/main" val="68544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43BCB1-3F31-74D9-C9DE-D79FC059E245}"/>
              </a:ext>
            </a:extLst>
          </p:cNvPr>
          <p:cNvSpPr>
            <a:spLocks noGrp="1"/>
          </p:cNvSpPr>
          <p:nvPr>
            <p:ph type="title"/>
          </p:nvPr>
        </p:nvSpPr>
        <p:spPr>
          <a:xfrm>
            <a:off x="2095352" y="350196"/>
            <a:ext cx="3485178" cy="1624520"/>
          </a:xfrm>
        </p:spPr>
        <p:txBody>
          <a:bodyPr anchor="ctr">
            <a:normAutofit/>
          </a:bodyPr>
          <a:lstStyle/>
          <a:p>
            <a:r>
              <a:rPr lang="fr-FR" sz="3500" dirty="0"/>
              <a:t>Alan Greenspan</a:t>
            </a:r>
          </a:p>
        </p:txBody>
      </p:sp>
      <p:sp>
        <p:nvSpPr>
          <p:cNvPr id="3" name="Espace réservé du contenu 2">
            <a:extLst>
              <a:ext uri="{FF2B5EF4-FFF2-40B4-BE49-F238E27FC236}">
                <a16:creationId xmlns:a16="http://schemas.microsoft.com/office/drawing/2014/main" id="{F37E9309-0906-EFCF-047C-A6F4AFF13A7D}"/>
              </a:ext>
            </a:extLst>
          </p:cNvPr>
          <p:cNvSpPr>
            <a:spLocks noGrp="1"/>
          </p:cNvSpPr>
          <p:nvPr>
            <p:ph idx="1"/>
          </p:nvPr>
        </p:nvSpPr>
        <p:spPr>
          <a:xfrm>
            <a:off x="893618" y="1683327"/>
            <a:ext cx="4686913" cy="4673023"/>
          </a:xfrm>
        </p:spPr>
        <p:txBody>
          <a:bodyPr anchor="ctr">
            <a:normAutofit/>
          </a:bodyPr>
          <a:lstStyle/>
          <a:p>
            <a:pPr marL="0" indent="0">
              <a:buNone/>
            </a:pPr>
            <a:r>
              <a:rPr lang="fr-FR" sz="3200" dirty="0">
                <a:latin typeface="TimesNewRomanPSMT"/>
              </a:rPr>
              <a:t>“I made a </a:t>
            </a:r>
            <a:r>
              <a:rPr lang="en-US" sz="3200" dirty="0">
                <a:latin typeface="TimesNewRomanPSMT"/>
              </a:rPr>
              <a:t>mistake in presuming that the self-interests of organizations, specifically banks and others, were such as that they were best capable of protecting their own shareholders and their equity in the firms.”</a:t>
            </a:r>
            <a:endParaRPr lang="fr-FR" sz="3200" dirty="0"/>
          </a:p>
        </p:txBody>
      </p:sp>
      <p:pic>
        <p:nvPicPr>
          <p:cNvPr id="1026" name="Picture 2">
            <a:extLst>
              <a:ext uri="{FF2B5EF4-FFF2-40B4-BE49-F238E27FC236}">
                <a16:creationId xmlns:a16="http://schemas.microsoft.com/office/drawing/2014/main" id="{BBDDFA97-E2E4-9D2F-37B4-BBBA3E43B8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21" r="5101" b="-1"/>
          <a:stretch/>
        </p:blipFill>
        <p:spPr bwMode="auto">
          <a:xfrm>
            <a:off x="6096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47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B5177-577A-1AD9-E93B-95E6EF5AB307}"/>
              </a:ext>
            </a:extLst>
          </p:cNvPr>
          <p:cNvSpPr>
            <a:spLocks noGrp="1"/>
          </p:cNvSpPr>
          <p:nvPr>
            <p:ph type="title"/>
          </p:nvPr>
        </p:nvSpPr>
        <p:spPr>
          <a:xfrm>
            <a:off x="2095352" y="350196"/>
            <a:ext cx="3485178" cy="1624520"/>
          </a:xfrm>
        </p:spPr>
        <p:txBody>
          <a:bodyPr anchor="ctr">
            <a:normAutofit/>
          </a:bodyPr>
          <a:lstStyle/>
          <a:p>
            <a:r>
              <a:rPr lang="fr-FR" sz="3500"/>
              <a:t>Paul Krugman</a:t>
            </a:r>
          </a:p>
        </p:txBody>
      </p:sp>
      <p:sp>
        <p:nvSpPr>
          <p:cNvPr id="3" name="Espace réservé du contenu 2">
            <a:extLst>
              <a:ext uri="{FF2B5EF4-FFF2-40B4-BE49-F238E27FC236}">
                <a16:creationId xmlns:a16="http://schemas.microsoft.com/office/drawing/2014/main" id="{B500CCB2-2BE1-E767-2EB6-1FE12ED4F176}"/>
              </a:ext>
            </a:extLst>
          </p:cNvPr>
          <p:cNvSpPr>
            <a:spLocks noGrp="1"/>
          </p:cNvSpPr>
          <p:nvPr>
            <p:ph idx="1"/>
          </p:nvPr>
        </p:nvSpPr>
        <p:spPr>
          <a:xfrm>
            <a:off x="280556" y="1465119"/>
            <a:ext cx="5299976" cy="4891232"/>
          </a:xfrm>
        </p:spPr>
        <p:txBody>
          <a:bodyPr anchor="ctr">
            <a:noAutofit/>
          </a:bodyPr>
          <a:lstStyle/>
          <a:p>
            <a:pPr marL="0" indent="0">
              <a:buNone/>
            </a:pPr>
            <a:r>
              <a:rPr lang="en-US" sz="2600" dirty="0">
                <a:latin typeface="TimesNewRomanPSMT"/>
              </a:rPr>
              <a:t>“[Economists] need to abandon the neat but wrong solution of assuming that everyone is rational and markets work perfectly. The vision that emerges as the profession rethinks its foundations may not be all that clear; it certainly won’t be neat; but we can hope that it will have the virtue of being at least </a:t>
            </a:r>
            <a:r>
              <a:rPr lang="fr-FR" sz="2600" dirty="0" err="1">
                <a:latin typeface="TimesNewRomanPSMT"/>
              </a:rPr>
              <a:t>partly</a:t>
            </a:r>
            <a:r>
              <a:rPr lang="fr-FR" sz="2600" dirty="0">
                <a:latin typeface="TimesNewRomanPSMT"/>
              </a:rPr>
              <a:t> right.</a:t>
            </a:r>
            <a:r>
              <a:rPr lang="en-US" sz="2600" dirty="0">
                <a:latin typeface="TimesNewRomanPSMT"/>
              </a:rPr>
              <a:t> ”</a:t>
            </a:r>
            <a:endParaRPr lang="fr-FR" sz="2600" dirty="0">
              <a:latin typeface="TimesNewRomanPSMT"/>
            </a:endParaRPr>
          </a:p>
        </p:txBody>
      </p:sp>
      <p:pic>
        <p:nvPicPr>
          <p:cNvPr id="2050" name="Picture 2" descr="Une image contenant personne, Visage humain, habits, homme&#10;&#10;Description générée automatiquement">
            <a:extLst>
              <a:ext uri="{FF2B5EF4-FFF2-40B4-BE49-F238E27FC236}">
                <a16:creationId xmlns:a16="http://schemas.microsoft.com/office/drawing/2014/main" id="{4A2E6352-57A6-3AEC-945A-44DCE8E1E4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11812" b="-1"/>
          <a:stretch/>
        </p:blipFill>
        <p:spPr bwMode="auto">
          <a:xfrm>
            <a:off x="6096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15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77483-3D67-E28F-48D3-F38CCB8F3A15}"/>
              </a:ext>
            </a:extLst>
          </p:cNvPr>
          <p:cNvSpPr>
            <a:spLocks noGrp="1"/>
          </p:cNvSpPr>
          <p:nvPr>
            <p:ph type="title"/>
          </p:nvPr>
        </p:nvSpPr>
        <p:spPr/>
        <p:txBody>
          <a:bodyPr/>
          <a:lstStyle/>
          <a:p>
            <a:r>
              <a:rPr lang="fr-FR" dirty="0"/>
              <a:t>Behavioral Policy</a:t>
            </a:r>
          </a:p>
        </p:txBody>
      </p:sp>
      <p:sp>
        <p:nvSpPr>
          <p:cNvPr id="3" name="Espace réservé du contenu 2">
            <a:extLst>
              <a:ext uri="{FF2B5EF4-FFF2-40B4-BE49-F238E27FC236}">
                <a16:creationId xmlns:a16="http://schemas.microsoft.com/office/drawing/2014/main" id="{72E80707-313A-B7D0-F594-5E57EB3324CF}"/>
              </a:ext>
            </a:extLst>
          </p:cNvPr>
          <p:cNvSpPr>
            <a:spLocks noGrp="1"/>
          </p:cNvSpPr>
          <p:nvPr>
            <p:ph idx="1"/>
          </p:nvPr>
        </p:nvSpPr>
        <p:spPr/>
        <p:txBody>
          <a:bodyPr>
            <a:normAutofit/>
          </a:bodyPr>
          <a:lstStyle/>
          <a:p>
            <a:r>
              <a:rPr lang="en-US" sz="3200" dirty="0"/>
              <a:t>Economic policy informed by behavioral theory.</a:t>
            </a:r>
          </a:p>
          <a:p>
            <a:endParaRPr lang="en-US" sz="3200" dirty="0"/>
          </a:p>
          <a:p>
            <a:r>
              <a:rPr lang="en-US" sz="3200" dirty="0"/>
              <a:t>Since behavioral (like neoclassical) economists take their central normative concern to be welfare, and perhaps its distribution, this work is often discussed under the heading of </a:t>
            </a:r>
            <a:r>
              <a:rPr lang="en-US" sz="3200" b="1" dirty="0"/>
              <a:t>behavioral welfare economics.</a:t>
            </a:r>
            <a:endParaRPr lang="fr-FR" sz="3200" b="1" dirty="0"/>
          </a:p>
        </p:txBody>
      </p:sp>
    </p:spTree>
    <p:extLst>
      <p:ext uri="{BB962C8B-B14F-4D97-AF65-F5344CB8AC3E}">
        <p14:creationId xmlns:p14="http://schemas.microsoft.com/office/powerpoint/2010/main" val="18012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4423-CFC6-D347-904D-92B42ED72DAE}"/>
              </a:ext>
            </a:extLst>
          </p:cNvPr>
          <p:cNvSpPr>
            <a:spLocks noGrp="1"/>
          </p:cNvSpPr>
          <p:nvPr>
            <p:ph type="title"/>
          </p:nvPr>
        </p:nvSpPr>
        <p:spPr/>
        <p:txBody>
          <a:bodyPr/>
          <a:lstStyle/>
          <a:p>
            <a:pPr algn="ctr"/>
            <a:r>
              <a:rPr lang="en-US" b="0" dirty="0">
                <a:latin typeface="Verdana" panose="020B0604030504040204" pitchFamily="34" charset="0"/>
                <a:ea typeface="Verdana" panose="020B0604030504040204" pitchFamily="34" charset="0"/>
                <a:cs typeface="Verdana" panose="020B0604030504040204" pitchFamily="34" charset="0"/>
              </a:rPr>
              <a:t>Libertarian Paternalism</a:t>
            </a:r>
          </a:p>
        </p:txBody>
      </p:sp>
      <p:sp>
        <p:nvSpPr>
          <p:cNvPr id="3" name="Content Placeholder 2"/>
          <p:cNvSpPr>
            <a:spLocks noGrp="1"/>
          </p:cNvSpPr>
          <p:nvPr>
            <p:ph idx="1"/>
          </p:nvPr>
        </p:nvSpPr>
        <p:spPr/>
        <p:txBody>
          <a:bodyPr>
            <a:normAutofit/>
          </a:bodyPr>
          <a:lstStyle/>
          <a:p>
            <a:r>
              <a:rPr lang="en-US" sz="2800" b="1" dirty="0"/>
              <a:t>Libertarian paternalism</a:t>
            </a:r>
            <a:r>
              <a:rPr lang="en-US" sz="2800" dirty="0"/>
              <a:t>: the thesis that it is legitimate to help people make better decisions themselves, by their own lights, if it is possible to do so without interfering with their liberty or autonomy. </a:t>
            </a:r>
          </a:p>
          <a:p>
            <a:r>
              <a:rPr lang="en-US" sz="2800" dirty="0"/>
              <a:t>Also </a:t>
            </a:r>
            <a:r>
              <a:rPr lang="en-US" sz="2800" b="1" dirty="0"/>
              <a:t>soft</a:t>
            </a:r>
            <a:r>
              <a:rPr lang="en-US" sz="2800" dirty="0"/>
              <a:t>, </a:t>
            </a:r>
            <a:r>
              <a:rPr lang="en-US" sz="2800" b="1" dirty="0"/>
              <a:t>light</a:t>
            </a:r>
            <a:r>
              <a:rPr lang="en-US" sz="2800" dirty="0"/>
              <a:t>, or </a:t>
            </a:r>
            <a:r>
              <a:rPr lang="en-US" sz="2800" b="1" dirty="0"/>
              <a:t>asymmetric</a:t>
            </a:r>
            <a:r>
              <a:rPr lang="en-US" sz="2800" dirty="0"/>
              <a:t> paternalism. </a:t>
            </a:r>
          </a:p>
        </p:txBody>
      </p:sp>
    </p:spTree>
    <p:extLst>
      <p:ext uri="{BB962C8B-B14F-4D97-AF65-F5344CB8AC3E}">
        <p14:creationId xmlns:p14="http://schemas.microsoft.com/office/powerpoint/2010/main" val="2917160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CB3B-094A-4B46-BCC9-AAF8D435BB2B}"/>
              </a:ext>
            </a:extLst>
          </p:cNvPr>
          <p:cNvSpPr>
            <a:spLocks noGrp="1"/>
          </p:cNvSpPr>
          <p:nvPr>
            <p:ph type="title"/>
          </p:nvPr>
        </p:nvSpPr>
        <p:spPr/>
        <p:txBody>
          <a:bodyPr/>
          <a:lstStyle/>
          <a:p>
            <a:pPr algn="ctr"/>
            <a:r>
              <a:rPr lang="en-US" b="0" dirty="0">
                <a:latin typeface="Verdana" panose="020B0604030504040204" pitchFamily="34" charset="0"/>
                <a:ea typeface="Verdana" panose="020B0604030504040204" pitchFamily="34" charset="0"/>
                <a:cs typeface="Verdana" panose="020B0604030504040204" pitchFamily="34" charset="0"/>
              </a:rPr>
              <a:t>Libertarian</a:t>
            </a:r>
          </a:p>
        </p:txBody>
      </p:sp>
      <p:sp>
        <p:nvSpPr>
          <p:cNvPr id="3" name="Content Placeholder 2"/>
          <p:cNvSpPr>
            <a:spLocks noGrp="1"/>
          </p:cNvSpPr>
          <p:nvPr>
            <p:ph idx="1"/>
          </p:nvPr>
        </p:nvSpPr>
        <p:spPr/>
        <p:txBody>
          <a:bodyPr>
            <a:normAutofit/>
          </a:bodyPr>
          <a:lstStyle/>
          <a:p>
            <a:r>
              <a:rPr lang="en-US" sz="2800" dirty="0"/>
              <a:t>Libertarian paternalism is </a:t>
            </a:r>
            <a:r>
              <a:rPr lang="en-US" sz="2800" b="1" dirty="0"/>
              <a:t>paternalistic</a:t>
            </a:r>
            <a:r>
              <a:rPr lang="en-US" sz="2800" dirty="0"/>
              <a:t> in the sense that it aims to make people better off.</a:t>
            </a:r>
            <a:br>
              <a:rPr lang="en-US" sz="2800" dirty="0"/>
            </a:br>
            <a:r>
              <a:rPr lang="en-US" sz="2800" dirty="0"/>
              <a:t>— It aims to enhance the welfare of the people who are targeted by the policy. </a:t>
            </a:r>
          </a:p>
          <a:p>
            <a:r>
              <a:rPr lang="en-US" sz="2800" dirty="0"/>
              <a:t>Libertarian paternalism is </a:t>
            </a:r>
            <a:r>
              <a:rPr lang="en-US" sz="2800" b="1" dirty="0"/>
              <a:t>libertarian</a:t>
            </a:r>
            <a:r>
              <a:rPr lang="en-US" sz="2800" dirty="0"/>
              <a:t> in the sense that it tries to do so in a manner that respects their liberty and autonomy.</a:t>
            </a:r>
            <a:br>
              <a:rPr lang="en-US" sz="2800" dirty="0"/>
            </a:br>
            <a:r>
              <a:rPr lang="en-US" sz="2800" dirty="0"/>
              <a:t>— It eschews dictatorial solutions. </a:t>
            </a:r>
          </a:p>
        </p:txBody>
      </p:sp>
    </p:spTree>
    <p:extLst>
      <p:ext uri="{BB962C8B-B14F-4D97-AF65-F5344CB8AC3E}">
        <p14:creationId xmlns:p14="http://schemas.microsoft.com/office/powerpoint/2010/main" val="1990707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Two Kinds of </a:t>
            </a:r>
            <a:r>
              <a:rPr lang="en-GB" b="0" dirty="0" err="1">
                <a:latin typeface="Verdana" panose="020B0604030504040204" pitchFamily="34" charset="0"/>
                <a:ea typeface="Verdana" panose="020B0604030504040204" pitchFamily="34" charset="0"/>
                <a:cs typeface="Verdana" panose="020B0604030504040204" pitchFamily="34" charset="0"/>
              </a:rPr>
              <a:t>Behavior</a:t>
            </a:r>
            <a:endParaRPr lang="en-GB" b="0" dirty="0">
              <a:latin typeface="Verdana" panose="020B0604030504040204" pitchFamily="34" charset="0"/>
              <a:ea typeface="Verdana" panose="020B0604030504040204" pitchFamily="34" charset="0"/>
              <a:cs typeface="Verdana" panose="020B0604030504040204" pitchFamily="34" charset="0"/>
            </a:endParaRPr>
          </a:p>
        </p:txBody>
      </p:sp>
      <p:pic>
        <p:nvPicPr>
          <p:cNvPr id="5" name="Content Placeholder 4"/>
          <p:cNvPicPr>
            <a:picLocks noGrp="1" noChangeAspect="1"/>
          </p:cNvPicPr>
          <p:nvPr>
            <p:ph idx="1"/>
          </p:nvPr>
        </p:nvPicPr>
        <p:blipFill>
          <a:blip r:embed="rId2"/>
          <a:stretch>
            <a:fillRect/>
          </a:stretch>
        </p:blipFill>
        <p:spPr>
          <a:xfrm>
            <a:off x="2660473" y="2680426"/>
            <a:ext cx="6871053" cy="2641736"/>
          </a:xfrm>
          <a:prstGeom prst="rect">
            <a:avLst/>
          </a:prstGeom>
        </p:spPr>
      </p:pic>
    </p:spTree>
    <p:extLst>
      <p:ext uri="{BB962C8B-B14F-4D97-AF65-F5344CB8AC3E}">
        <p14:creationId xmlns:p14="http://schemas.microsoft.com/office/powerpoint/2010/main" val="412419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C34E-C1CB-BB04-344C-E7EEDA76AD5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21B4F95-ECF6-5F1B-8A15-479C485FD100}"/>
              </a:ext>
            </a:extLst>
          </p:cNvPr>
          <p:cNvSpPr>
            <a:spLocks noGrp="1"/>
          </p:cNvSpPr>
          <p:nvPr>
            <p:ph idx="1"/>
          </p:nvPr>
        </p:nvSpPr>
        <p:spPr/>
        <p:txBody>
          <a:bodyPr/>
          <a:lstStyle/>
          <a:p>
            <a:r>
              <a:rPr lang="fr-FR" sz="2800" dirty="0" err="1">
                <a:solidFill>
                  <a:srgbClr val="000000"/>
                </a:solidFill>
                <a:latin typeface="p22-underground"/>
              </a:rPr>
              <a:t>However</a:t>
            </a:r>
            <a:r>
              <a:rPr lang="fr-FR" sz="2800" dirty="0">
                <a:solidFill>
                  <a:srgbClr val="000000"/>
                </a:solidFill>
                <a:latin typeface="p22-underground"/>
              </a:rPr>
              <a:t>, in the 70’s Tversky and Kahneman, with the </a:t>
            </a:r>
            <a:r>
              <a:rPr lang="fr-FR" sz="2800" dirty="0" err="1">
                <a:solidFill>
                  <a:srgbClr val="000000"/>
                </a:solidFill>
                <a:latin typeface="p22-underground"/>
              </a:rPr>
              <a:t>heuristics</a:t>
            </a:r>
            <a:r>
              <a:rPr lang="fr-FR" sz="2800" dirty="0">
                <a:solidFill>
                  <a:srgbClr val="000000"/>
                </a:solidFill>
                <a:latin typeface="p22-underground"/>
              </a:rPr>
              <a:t> and </a:t>
            </a:r>
            <a:r>
              <a:rPr lang="fr-FR" sz="2800" dirty="0" err="1">
                <a:solidFill>
                  <a:srgbClr val="000000"/>
                </a:solidFill>
                <a:latin typeface="p22-underground"/>
              </a:rPr>
              <a:t>biases</a:t>
            </a:r>
            <a:r>
              <a:rPr lang="fr-FR" sz="2800" dirty="0">
                <a:solidFill>
                  <a:srgbClr val="000000"/>
                </a:solidFill>
                <a:latin typeface="p22-underground"/>
              </a:rPr>
              <a:t> program, </a:t>
            </a:r>
            <a:r>
              <a:rPr lang="fr-FR" sz="2800" dirty="0" err="1">
                <a:solidFill>
                  <a:srgbClr val="000000"/>
                </a:solidFill>
                <a:latin typeface="p22-underground"/>
              </a:rPr>
              <a:t>postulated</a:t>
            </a:r>
            <a:r>
              <a:rPr lang="fr-FR" sz="2800" dirty="0">
                <a:solidFill>
                  <a:srgbClr val="000000"/>
                </a:solidFill>
                <a:latin typeface="p22-underground"/>
              </a:rPr>
              <a:t> </a:t>
            </a:r>
            <a:r>
              <a:rPr lang="fr-FR" sz="2800" dirty="0" err="1">
                <a:solidFill>
                  <a:srgbClr val="000000"/>
                </a:solidFill>
                <a:latin typeface="p22-underground"/>
              </a:rPr>
              <a:t>that</a:t>
            </a:r>
            <a:r>
              <a:rPr lang="fr-FR" sz="2800" dirty="0">
                <a:solidFill>
                  <a:srgbClr val="000000"/>
                </a:solidFill>
                <a:latin typeface="p22-underground"/>
              </a:rPr>
              <a:t> people are </a:t>
            </a:r>
            <a:r>
              <a:rPr lang="fr-FR" sz="2800" dirty="0" err="1">
                <a:solidFill>
                  <a:srgbClr val="000000"/>
                </a:solidFill>
                <a:latin typeface="p22-underground"/>
              </a:rPr>
              <a:t>irrational</a:t>
            </a:r>
            <a:r>
              <a:rPr lang="fr-FR" sz="2800" dirty="0">
                <a:solidFill>
                  <a:srgbClr val="000000"/>
                </a:solidFill>
                <a:latin typeface="p22-underground"/>
              </a:rPr>
              <a:t>, with cognitive limitations.</a:t>
            </a:r>
          </a:p>
          <a:p>
            <a:r>
              <a:rPr lang="fr-FR" sz="2800" dirty="0">
                <a:solidFill>
                  <a:srgbClr val="000000"/>
                </a:solidFill>
                <a:latin typeface="p22-underground"/>
              </a:rPr>
              <a:t>How can </a:t>
            </a:r>
            <a:r>
              <a:rPr lang="fr-FR" sz="2800" dirty="0" err="1">
                <a:solidFill>
                  <a:srgbClr val="000000"/>
                </a:solidFill>
                <a:latin typeface="p22-underground"/>
              </a:rPr>
              <a:t>we</a:t>
            </a:r>
            <a:r>
              <a:rPr lang="fr-FR" sz="2800" dirty="0">
                <a:solidFill>
                  <a:srgbClr val="000000"/>
                </a:solidFill>
                <a:latin typeface="p22-underground"/>
              </a:rPr>
              <a:t> </a:t>
            </a:r>
            <a:r>
              <a:rPr lang="fr-FR" sz="2800" dirty="0" err="1">
                <a:solidFill>
                  <a:srgbClr val="000000"/>
                </a:solidFill>
                <a:latin typeface="p22-underground"/>
              </a:rPr>
              <a:t>resolve</a:t>
            </a:r>
            <a:r>
              <a:rPr lang="fr-FR" sz="2800" dirty="0">
                <a:solidFill>
                  <a:srgbClr val="000000"/>
                </a:solidFill>
                <a:latin typeface="p22-underground"/>
              </a:rPr>
              <a:t> </a:t>
            </a:r>
            <a:r>
              <a:rPr lang="fr-FR" sz="2800" dirty="0" err="1">
                <a:solidFill>
                  <a:srgbClr val="000000"/>
                </a:solidFill>
                <a:latin typeface="p22-underground"/>
              </a:rPr>
              <a:t>this</a:t>
            </a:r>
            <a:r>
              <a:rPr lang="fr-FR" sz="2800" dirty="0">
                <a:solidFill>
                  <a:srgbClr val="000000"/>
                </a:solidFill>
                <a:latin typeface="p22-underground"/>
              </a:rPr>
              <a:t> </a:t>
            </a:r>
            <a:r>
              <a:rPr lang="fr-FR" sz="2800" dirty="0" err="1">
                <a:solidFill>
                  <a:srgbClr val="000000"/>
                </a:solidFill>
                <a:latin typeface="p22-underground"/>
              </a:rPr>
              <a:t>paradox</a:t>
            </a:r>
            <a:r>
              <a:rPr lang="fr-FR" sz="2800" dirty="0">
                <a:solidFill>
                  <a:srgbClr val="000000"/>
                </a:solidFill>
                <a:latin typeface="p22-underground"/>
              </a:rPr>
              <a:t>? </a:t>
            </a:r>
          </a:p>
          <a:p>
            <a:endParaRPr lang="fr-FR" sz="2800" i="0" dirty="0">
              <a:solidFill>
                <a:srgbClr val="000000"/>
              </a:solidFill>
              <a:effectLst/>
              <a:latin typeface="p22-underground"/>
            </a:endParaRPr>
          </a:p>
          <a:p>
            <a:endParaRPr lang="fr-FR" sz="2800" dirty="0">
              <a:solidFill>
                <a:srgbClr val="000000"/>
              </a:solidFill>
              <a:latin typeface="p22-underground"/>
            </a:endParaRPr>
          </a:p>
          <a:p>
            <a:endParaRPr lang="fr-FR" sz="2800" i="0" dirty="0">
              <a:solidFill>
                <a:srgbClr val="000000"/>
              </a:solidFill>
              <a:effectLst/>
              <a:latin typeface="p22-underground"/>
            </a:endParaRPr>
          </a:p>
          <a:p>
            <a:r>
              <a:rPr lang="fr-FR" sz="2800" dirty="0"/>
              <a:t>By </a:t>
            </a:r>
            <a:r>
              <a:rPr lang="fr-FR" sz="2800" dirty="0" err="1"/>
              <a:t>taking</a:t>
            </a:r>
            <a:r>
              <a:rPr lang="fr-FR" sz="2800" dirty="0"/>
              <a:t> into account </a:t>
            </a:r>
            <a:r>
              <a:rPr lang="fr-FR" sz="2800" dirty="0" err="1"/>
              <a:t>that</a:t>
            </a:r>
            <a:r>
              <a:rPr lang="fr-FR" sz="2800" dirty="0"/>
              <a:t> </a:t>
            </a:r>
            <a:r>
              <a:rPr lang="fr-FR" sz="2800" b="1" dirty="0" err="1"/>
              <a:t>Experimental</a:t>
            </a:r>
            <a:r>
              <a:rPr lang="fr-FR" sz="2800" b="1" dirty="0"/>
              <a:t> </a:t>
            </a:r>
            <a:r>
              <a:rPr lang="fr-FR" sz="2800" b="1" dirty="0" err="1"/>
              <a:t>methods</a:t>
            </a:r>
            <a:r>
              <a:rPr lang="fr-FR" sz="2800" b="1" dirty="0"/>
              <a:t> are not neutral </a:t>
            </a:r>
            <a:r>
              <a:rPr lang="fr-FR" sz="2800" b="1" dirty="0" err="1"/>
              <a:t>tools</a:t>
            </a:r>
            <a:endParaRPr lang="fr-FR" sz="2800" b="1" i="0" dirty="0">
              <a:solidFill>
                <a:srgbClr val="000000"/>
              </a:solidFill>
              <a:effectLst/>
              <a:latin typeface="p22-underground"/>
            </a:endParaRPr>
          </a:p>
          <a:p>
            <a:endParaRPr lang="fr-FR" sz="2800" dirty="0"/>
          </a:p>
        </p:txBody>
      </p:sp>
    </p:spTree>
    <p:extLst>
      <p:ext uri="{BB962C8B-B14F-4D97-AF65-F5344CB8AC3E}">
        <p14:creationId xmlns:p14="http://schemas.microsoft.com/office/powerpoint/2010/main" val="20701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A Nudge</a:t>
            </a:r>
          </a:p>
        </p:txBody>
      </p:sp>
      <p:sp>
        <p:nvSpPr>
          <p:cNvPr id="3" name="Content Placeholder 2"/>
          <p:cNvSpPr>
            <a:spLocks noGrp="1"/>
          </p:cNvSpPr>
          <p:nvPr>
            <p:ph idx="1"/>
          </p:nvPr>
        </p:nvSpPr>
        <p:spPr/>
        <p:txBody>
          <a:bodyPr>
            <a:normAutofit/>
          </a:bodyPr>
          <a:lstStyle/>
          <a:p>
            <a:r>
              <a:rPr lang="en-GB" sz="2800" dirty="0"/>
              <a:t>A </a:t>
            </a:r>
            <a:r>
              <a:rPr lang="en-GB" sz="2800" b="1" dirty="0"/>
              <a:t>nudge</a:t>
            </a:r>
            <a:r>
              <a:rPr lang="en-GB" sz="2800" dirty="0"/>
              <a:t> is an intervention on the choice architecture, such that the following criteria are satisfied:</a:t>
            </a:r>
          </a:p>
          <a:p>
            <a:pPr marL="914400" lvl="1" indent="-457200">
              <a:buFont typeface="+mj-lt"/>
              <a:buAutoNum type="arabicPeriod"/>
            </a:pPr>
            <a:r>
              <a:rPr lang="en-GB" sz="2800" dirty="0"/>
              <a:t>Aims to help people make better decisions themselves, rather than making decisions for them</a:t>
            </a:r>
          </a:p>
          <a:p>
            <a:pPr marL="914400" lvl="1" indent="-457200">
              <a:buFont typeface="+mj-lt"/>
              <a:buAutoNum type="arabicPeriod"/>
            </a:pPr>
            <a:r>
              <a:rPr lang="en-GB" sz="2800" dirty="0"/>
              <a:t>Imposes trivial costs on people</a:t>
            </a:r>
          </a:p>
          <a:p>
            <a:pPr marL="914400" lvl="1" indent="-457200">
              <a:buFont typeface="+mj-lt"/>
              <a:buAutoNum type="arabicPeriod"/>
            </a:pPr>
            <a:r>
              <a:rPr lang="en-GB" sz="2800" dirty="0"/>
              <a:t>No, or trivial, effects on people who are already rational and informed</a:t>
            </a:r>
          </a:p>
          <a:p>
            <a:pPr marL="914400" lvl="1" indent="-457200">
              <a:buFont typeface="+mj-lt"/>
              <a:buAutoNum type="arabicPeriod"/>
            </a:pPr>
            <a:r>
              <a:rPr lang="en-GB" sz="2800" dirty="0"/>
              <a:t>Has a non-trivial and potentially large beneficial effect on people who are not already rational or informed (by their own lights)</a:t>
            </a:r>
          </a:p>
        </p:txBody>
      </p:sp>
    </p:spTree>
    <p:extLst>
      <p:ext uri="{BB962C8B-B14F-4D97-AF65-F5344CB8AC3E}">
        <p14:creationId xmlns:p14="http://schemas.microsoft.com/office/powerpoint/2010/main" val="22990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0" dirty="0">
                <a:latin typeface="Verdana" pitchFamily="34" charset="0"/>
                <a:ea typeface="Verdana" pitchFamily="34" charset="0"/>
                <a:cs typeface="Verdana" pitchFamily="34" charset="0"/>
              </a:rPr>
              <a:t>Examples of Nudges</a:t>
            </a:r>
          </a:p>
        </p:txBody>
      </p:sp>
      <p:sp>
        <p:nvSpPr>
          <p:cNvPr id="3" name="Content Placeholder 2"/>
          <p:cNvSpPr>
            <a:spLocks noGrp="1"/>
          </p:cNvSpPr>
          <p:nvPr>
            <p:ph idx="1"/>
          </p:nvPr>
        </p:nvSpPr>
        <p:spPr/>
        <p:txBody>
          <a:bodyPr>
            <a:normAutofit fontScale="92500"/>
          </a:bodyPr>
          <a:lstStyle/>
          <a:p>
            <a:pPr>
              <a:spcAft>
                <a:spcPts val="600"/>
              </a:spcAft>
            </a:pPr>
            <a:r>
              <a:rPr lang="en-US" sz="2800" b="1" dirty="0">
                <a:solidFill>
                  <a:schemeClr val="tx1"/>
                </a:solidFill>
                <a:ea typeface="Verdana" pitchFamily="34" charset="0"/>
                <a:cs typeface="Verdana" pitchFamily="34" charset="0"/>
              </a:rPr>
              <a:t>Default options </a:t>
            </a:r>
            <a:r>
              <a:rPr lang="en-US" sz="2800" dirty="0">
                <a:solidFill>
                  <a:schemeClr val="tx1"/>
                </a:solidFill>
                <a:ea typeface="Verdana" pitchFamily="34" charset="0"/>
                <a:cs typeface="Verdana" pitchFamily="34" charset="0"/>
              </a:rPr>
              <a:t>are options that are made default unless the decision-maker makes an active choice to opt in or out. </a:t>
            </a:r>
          </a:p>
          <a:p>
            <a:pPr lvl="1">
              <a:spcAft>
                <a:spcPts val="600"/>
              </a:spcAft>
            </a:pPr>
            <a:r>
              <a:rPr lang="en-US" sz="2800" dirty="0">
                <a:solidFill>
                  <a:schemeClr val="tx1"/>
                </a:solidFill>
                <a:ea typeface="Verdana" pitchFamily="34" charset="0"/>
                <a:cs typeface="Verdana" pitchFamily="34" charset="0"/>
              </a:rPr>
              <a:t>Example: Social-media privacy settings are often “public” unless you change them.</a:t>
            </a:r>
          </a:p>
          <a:p>
            <a:pPr>
              <a:spcAft>
                <a:spcPts val="600"/>
              </a:spcAft>
            </a:pPr>
            <a:r>
              <a:rPr lang="en-US" sz="2800" b="1" dirty="0">
                <a:solidFill>
                  <a:schemeClr val="tx1"/>
                </a:solidFill>
                <a:ea typeface="Verdana" pitchFamily="34" charset="0"/>
                <a:cs typeface="Verdana" pitchFamily="34" charset="0"/>
              </a:rPr>
              <a:t>Cooling-off periods </a:t>
            </a:r>
            <a:r>
              <a:rPr lang="en-US" sz="2800" dirty="0">
                <a:solidFill>
                  <a:schemeClr val="tx1"/>
                </a:solidFill>
                <a:ea typeface="Verdana" pitchFamily="34" charset="0"/>
                <a:cs typeface="Verdana" pitchFamily="34" charset="0"/>
              </a:rPr>
              <a:t>are periods of time following a decision in which decision-makers can reverse their choice to counteract impulsive decisions.</a:t>
            </a:r>
          </a:p>
          <a:p>
            <a:pPr>
              <a:spcAft>
                <a:spcPts val="600"/>
              </a:spcAft>
            </a:pPr>
            <a:r>
              <a:rPr lang="en-US" sz="2800" b="1" dirty="0">
                <a:solidFill>
                  <a:schemeClr val="tx1"/>
                </a:solidFill>
                <a:ea typeface="Verdana" pitchFamily="34" charset="0"/>
                <a:cs typeface="Verdana" pitchFamily="34" charset="0"/>
              </a:rPr>
              <a:t>The Save More Tomorrow (</a:t>
            </a:r>
            <a:r>
              <a:rPr lang="en-US" sz="2800" b="1" dirty="0" err="1">
                <a:solidFill>
                  <a:schemeClr val="tx1"/>
                </a:solidFill>
                <a:ea typeface="Verdana" pitchFamily="34" charset="0"/>
                <a:cs typeface="Verdana" pitchFamily="34" charset="0"/>
              </a:rPr>
              <a:t>SMarT</a:t>
            </a:r>
            <a:r>
              <a:rPr lang="en-US" sz="2800" b="1" dirty="0">
                <a:solidFill>
                  <a:schemeClr val="tx1"/>
                </a:solidFill>
                <a:ea typeface="Verdana" pitchFamily="34" charset="0"/>
                <a:cs typeface="Verdana" pitchFamily="34" charset="0"/>
              </a:rPr>
              <a:t>) Program </a:t>
            </a:r>
            <a:r>
              <a:rPr lang="en-US" sz="2800" dirty="0">
                <a:solidFill>
                  <a:schemeClr val="tx1"/>
                </a:solidFill>
                <a:ea typeface="Verdana" pitchFamily="34" charset="0"/>
                <a:cs typeface="Verdana" pitchFamily="34" charset="0"/>
              </a:rPr>
              <a:t>encourages workers to save more for retirement by giving them the option of committing in advance to allocating a portion of their future raises toward savings.</a:t>
            </a:r>
          </a:p>
          <a:p>
            <a:pPr>
              <a:spcAft>
                <a:spcPts val="600"/>
              </a:spcAft>
            </a:pPr>
            <a:endParaRPr lang="en-US" sz="2800" i="1" dirty="0">
              <a:solidFill>
                <a:schemeClr val="tx1"/>
              </a:solidFill>
              <a:ea typeface="Verdana" pitchFamily="34" charset="0"/>
              <a:cs typeface="Verdana" pitchFamily="34" charset="0"/>
            </a:endParaRPr>
          </a:p>
        </p:txBody>
      </p:sp>
    </p:spTree>
    <p:extLst>
      <p:ext uri="{BB962C8B-B14F-4D97-AF65-F5344CB8AC3E}">
        <p14:creationId xmlns:p14="http://schemas.microsoft.com/office/powerpoint/2010/main" val="33900220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BI Teams Worldwide</a:t>
            </a:r>
          </a:p>
        </p:txBody>
      </p:sp>
      <p:pic>
        <p:nvPicPr>
          <p:cNvPr id="5" name="Content Placeholder 4"/>
          <p:cNvPicPr>
            <a:picLocks noGrp="1" noChangeAspect="1"/>
          </p:cNvPicPr>
          <p:nvPr>
            <p:ph idx="1"/>
          </p:nvPr>
        </p:nvPicPr>
        <p:blipFill>
          <a:blip r:embed="rId2"/>
          <a:stretch>
            <a:fillRect/>
          </a:stretch>
        </p:blipFill>
        <p:spPr>
          <a:xfrm>
            <a:off x="2952588" y="2166049"/>
            <a:ext cx="6286823" cy="3670489"/>
          </a:xfrm>
          <a:prstGeom prst="rect">
            <a:avLst/>
          </a:prstGeom>
        </p:spPr>
      </p:pic>
    </p:spTree>
    <p:extLst>
      <p:ext uri="{BB962C8B-B14F-4D97-AF65-F5344CB8AC3E}">
        <p14:creationId xmlns:p14="http://schemas.microsoft.com/office/powerpoint/2010/main" val="3810307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26756-1F39-39F2-5F18-0E3BA32A129E}"/>
              </a:ext>
            </a:extLst>
          </p:cNvPr>
          <p:cNvSpPr>
            <a:spLocks noGrp="1"/>
          </p:cNvSpPr>
          <p:nvPr>
            <p:ph type="title"/>
          </p:nvPr>
        </p:nvSpPr>
        <p:spPr/>
        <p:txBody>
          <a:bodyPr/>
          <a:lstStyle/>
          <a:p>
            <a:r>
              <a:rPr lang="fr-FR" dirty="0"/>
              <a:t>Nudges are </a:t>
            </a:r>
            <a:r>
              <a:rPr lang="fr-FR" dirty="0" err="1"/>
              <a:t>political</a:t>
            </a:r>
            <a:r>
              <a:rPr lang="fr-FR" dirty="0"/>
              <a:t> </a:t>
            </a:r>
            <a:r>
              <a:rPr lang="fr-FR" dirty="0" err="1"/>
              <a:t>tools</a:t>
            </a:r>
            <a:endParaRPr lang="fr-FR" dirty="0"/>
          </a:p>
        </p:txBody>
      </p:sp>
      <p:sp>
        <p:nvSpPr>
          <p:cNvPr id="7" name="Espace réservé du contenu 6">
            <a:extLst>
              <a:ext uri="{FF2B5EF4-FFF2-40B4-BE49-F238E27FC236}">
                <a16:creationId xmlns:a16="http://schemas.microsoft.com/office/drawing/2014/main" id="{FA90F8F2-E4AA-E1DC-CD44-6B8E672C2FF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0C38528-109C-3B88-F155-211372E09FFD}"/>
              </a:ext>
            </a:extLst>
          </p:cNvPr>
          <p:cNvPicPr>
            <a:picLocks noChangeAspect="1"/>
          </p:cNvPicPr>
          <p:nvPr/>
        </p:nvPicPr>
        <p:blipFill>
          <a:blip r:embed="rId2"/>
          <a:stretch>
            <a:fillRect/>
          </a:stretch>
        </p:blipFill>
        <p:spPr>
          <a:xfrm>
            <a:off x="7918515" y="606606"/>
            <a:ext cx="4189429" cy="2378173"/>
          </a:xfrm>
          <a:prstGeom prst="rect">
            <a:avLst/>
          </a:prstGeom>
        </p:spPr>
      </p:pic>
      <p:pic>
        <p:nvPicPr>
          <p:cNvPr id="9" name="Image 8">
            <a:extLst>
              <a:ext uri="{FF2B5EF4-FFF2-40B4-BE49-F238E27FC236}">
                <a16:creationId xmlns:a16="http://schemas.microsoft.com/office/drawing/2014/main" id="{82604AD7-4CC5-662B-1DCA-20F4CF370669}"/>
              </a:ext>
            </a:extLst>
          </p:cNvPr>
          <p:cNvPicPr>
            <a:picLocks noChangeAspect="1"/>
          </p:cNvPicPr>
          <p:nvPr/>
        </p:nvPicPr>
        <p:blipFill>
          <a:blip r:embed="rId3"/>
          <a:stretch>
            <a:fillRect/>
          </a:stretch>
        </p:blipFill>
        <p:spPr>
          <a:xfrm>
            <a:off x="191794" y="1470581"/>
            <a:ext cx="7726721" cy="4421172"/>
          </a:xfrm>
          <a:prstGeom prst="rect">
            <a:avLst/>
          </a:prstGeom>
        </p:spPr>
      </p:pic>
    </p:spTree>
    <p:extLst>
      <p:ext uri="{BB962C8B-B14F-4D97-AF65-F5344CB8AC3E}">
        <p14:creationId xmlns:p14="http://schemas.microsoft.com/office/powerpoint/2010/main" val="44136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CB3DEC84-0463-AD37-BF43-DAAE50163E37}"/>
              </a:ext>
            </a:extLst>
          </p:cNvPr>
          <p:cNvPicPr>
            <a:picLocks noChangeAspect="1"/>
          </p:cNvPicPr>
          <p:nvPr/>
        </p:nvPicPr>
        <p:blipFill>
          <a:blip r:embed="rId3"/>
          <a:stretch>
            <a:fillRect/>
          </a:stretch>
        </p:blipFill>
        <p:spPr>
          <a:xfrm>
            <a:off x="3679030" y="274432"/>
            <a:ext cx="4471989" cy="1322942"/>
          </a:xfrm>
          <a:prstGeom prst="rect">
            <a:avLst/>
          </a:prstGeom>
        </p:spPr>
      </p:pic>
      <p:pic>
        <p:nvPicPr>
          <p:cNvPr id="8" name="Image 7" descr="Une image contenant texte, Police, capture d’écran, ligne&#10;&#10;Description générée automatiquement">
            <a:extLst>
              <a:ext uri="{FF2B5EF4-FFF2-40B4-BE49-F238E27FC236}">
                <a16:creationId xmlns:a16="http://schemas.microsoft.com/office/drawing/2014/main" id="{196A0BE9-94DB-2F80-B4CC-F01009FE7D0C}"/>
              </a:ext>
            </a:extLst>
          </p:cNvPr>
          <p:cNvPicPr>
            <a:picLocks noChangeAspect="1"/>
          </p:cNvPicPr>
          <p:nvPr/>
        </p:nvPicPr>
        <p:blipFill>
          <a:blip r:embed="rId4"/>
          <a:stretch>
            <a:fillRect/>
          </a:stretch>
        </p:blipFill>
        <p:spPr>
          <a:xfrm>
            <a:off x="6096000" y="1723568"/>
            <a:ext cx="5188527" cy="3854406"/>
          </a:xfrm>
          <a:prstGeom prst="rect">
            <a:avLst/>
          </a:prstGeom>
        </p:spPr>
      </p:pic>
      <p:pic>
        <p:nvPicPr>
          <p:cNvPr id="6" name="Image 5" descr="Une image contenant texte, diagramme, ligne, Police&#10;&#10;Description générée automatiquement">
            <a:extLst>
              <a:ext uri="{FF2B5EF4-FFF2-40B4-BE49-F238E27FC236}">
                <a16:creationId xmlns:a16="http://schemas.microsoft.com/office/drawing/2014/main" id="{BE54553A-709C-5CA6-9F0B-C87572A31A13}"/>
              </a:ext>
            </a:extLst>
          </p:cNvPr>
          <p:cNvPicPr>
            <a:picLocks noChangeAspect="1"/>
          </p:cNvPicPr>
          <p:nvPr/>
        </p:nvPicPr>
        <p:blipFill>
          <a:blip r:embed="rId5"/>
          <a:stretch>
            <a:fillRect/>
          </a:stretch>
        </p:blipFill>
        <p:spPr>
          <a:xfrm>
            <a:off x="238991" y="1723568"/>
            <a:ext cx="5676033" cy="3872387"/>
          </a:xfrm>
          <a:prstGeom prst="rect">
            <a:avLst/>
          </a:prstGeom>
        </p:spPr>
      </p:pic>
      <p:sp>
        <p:nvSpPr>
          <p:cNvPr id="2" name="Titre 1">
            <a:extLst>
              <a:ext uri="{FF2B5EF4-FFF2-40B4-BE49-F238E27FC236}">
                <a16:creationId xmlns:a16="http://schemas.microsoft.com/office/drawing/2014/main" id="{0A238C31-95AD-4A34-B35D-B7195876E878}"/>
              </a:ext>
            </a:extLst>
          </p:cNvPr>
          <p:cNvSpPr>
            <a:spLocks noGrp="1"/>
          </p:cNvSpPr>
          <p:nvPr>
            <p:ph type="title"/>
          </p:nvPr>
        </p:nvSpPr>
        <p:spPr>
          <a:xfrm>
            <a:off x="2152650" y="5704168"/>
            <a:ext cx="7886700" cy="942664"/>
          </a:xfrm>
        </p:spPr>
        <p:txBody>
          <a:bodyPr vert="horz" lIns="91440" tIns="45720" rIns="91440" bIns="45720" rtlCol="0" anchor="ctr">
            <a:normAutofit/>
          </a:bodyPr>
          <a:lstStyle/>
          <a:p>
            <a:pPr algn="ctr"/>
            <a:r>
              <a:rPr lang="en-US" sz="4500" dirty="0"/>
              <a:t>Do Nudges Work?</a:t>
            </a:r>
          </a:p>
        </p:txBody>
      </p:sp>
    </p:spTree>
    <p:extLst>
      <p:ext uri="{BB962C8B-B14F-4D97-AF65-F5344CB8AC3E}">
        <p14:creationId xmlns:p14="http://schemas.microsoft.com/office/powerpoint/2010/main" val="3809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FDF81-3555-AF04-E641-2DA35675A404}"/>
              </a:ext>
            </a:extLst>
          </p:cNvPr>
          <p:cNvSpPr>
            <a:spLocks noGrp="1"/>
          </p:cNvSpPr>
          <p:nvPr>
            <p:ph type="title"/>
          </p:nvPr>
        </p:nvSpPr>
        <p:spPr>
          <a:xfrm>
            <a:off x="276468" y="5657941"/>
            <a:ext cx="4970942" cy="877293"/>
          </a:xfrm>
        </p:spPr>
        <p:txBody>
          <a:bodyPr vert="horz" lIns="91440" tIns="45720" rIns="91440" bIns="45720" rtlCol="0" anchor="t">
            <a:normAutofit/>
          </a:bodyPr>
          <a:lstStyle/>
          <a:p>
            <a:r>
              <a:rPr lang="en-US" dirty="0"/>
              <a:t>Do Nudges Work?</a:t>
            </a:r>
          </a:p>
        </p:txBody>
      </p:sp>
      <p:pic>
        <p:nvPicPr>
          <p:cNvPr id="8" name="Espace réservé du contenu 7">
            <a:extLst>
              <a:ext uri="{FF2B5EF4-FFF2-40B4-BE49-F238E27FC236}">
                <a16:creationId xmlns:a16="http://schemas.microsoft.com/office/drawing/2014/main" id="{9D152117-6AEF-5FAB-E421-2C3BA9362620}"/>
              </a:ext>
            </a:extLst>
          </p:cNvPr>
          <p:cNvPicPr>
            <a:picLocks noGrp="1" noChangeAspect="1"/>
          </p:cNvPicPr>
          <p:nvPr>
            <p:ph idx="1"/>
          </p:nvPr>
        </p:nvPicPr>
        <p:blipFill>
          <a:blip r:embed="rId2"/>
          <a:stretch>
            <a:fillRect/>
          </a:stretch>
        </p:blipFill>
        <p:spPr>
          <a:xfrm>
            <a:off x="558281" y="305328"/>
            <a:ext cx="3942185" cy="5187086"/>
          </a:xfrm>
          <a:prstGeom prst="rect">
            <a:avLst/>
          </a:prstGeom>
        </p:spPr>
      </p:pic>
      <p:pic>
        <p:nvPicPr>
          <p:cNvPr id="10" name="Image 9">
            <a:extLst>
              <a:ext uri="{FF2B5EF4-FFF2-40B4-BE49-F238E27FC236}">
                <a16:creationId xmlns:a16="http://schemas.microsoft.com/office/drawing/2014/main" id="{9D8E64CF-9506-4BE6-42DF-B5C2B8782494}"/>
              </a:ext>
            </a:extLst>
          </p:cNvPr>
          <p:cNvPicPr>
            <a:picLocks noChangeAspect="1"/>
          </p:cNvPicPr>
          <p:nvPr/>
        </p:nvPicPr>
        <p:blipFill>
          <a:blip r:embed="rId3"/>
          <a:stretch>
            <a:fillRect/>
          </a:stretch>
        </p:blipFill>
        <p:spPr>
          <a:xfrm>
            <a:off x="4647858" y="1338871"/>
            <a:ext cx="4932560" cy="3119845"/>
          </a:xfrm>
          <a:prstGeom prst="rect">
            <a:avLst/>
          </a:prstGeom>
        </p:spPr>
      </p:pic>
      <p:pic>
        <p:nvPicPr>
          <p:cNvPr id="6" name="Image 5">
            <a:extLst>
              <a:ext uri="{FF2B5EF4-FFF2-40B4-BE49-F238E27FC236}">
                <a16:creationId xmlns:a16="http://schemas.microsoft.com/office/drawing/2014/main" id="{AAF88622-A7D9-484A-78C5-F1B7161740C1}"/>
              </a:ext>
            </a:extLst>
          </p:cNvPr>
          <p:cNvPicPr>
            <a:picLocks noChangeAspect="1"/>
          </p:cNvPicPr>
          <p:nvPr/>
        </p:nvPicPr>
        <p:blipFill>
          <a:blip r:embed="rId4"/>
          <a:stretch>
            <a:fillRect/>
          </a:stretch>
        </p:blipFill>
        <p:spPr>
          <a:xfrm>
            <a:off x="8401342" y="103752"/>
            <a:ext cx="3790658" cy="1307776"/>
          </a:xfrm>
          <a:prstGeom prst="rect">
            <a:avLst/>
          </a:prstGeom>
        </p:spPr>
      </p:pic>
      <p:sp>
        <p:nvSpPr>
          <p:cNvPr id="11" name="ZoneTexte 10">
            <a:extLst>
              <a:ext uri="{FF2B5EF4-FFF2-40B4-BE49-F238E27FC236}">
                <a16:creationId xmlns:a16="http://schemas.microsoft.com/office/drawing/2014/main" id="{6414B806-B1A1-741E-9DE5-F05D44C3568C}"/>
              </a:ext>
            </a:extLst>
          </p:cNvPr>
          <p:cNvSpPr txBox="1"/>
          <p:nvPr/>
        </p:nvSpPr>
        <p:spPr>
          <a:xfrm>
            <a:off x="4766085" y="4541480"/>
            <a:ext cx="7425915" cy="1455891"/>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400" dirty="0"/>
              <a:t>Drawing on more than 200 studies reporting over 450 effect sizes (</a:t>
            </a:r>
            <a:r>
              <a:rPr lang="en-US" sz="2400" i="1" dirty="0"/>
              <a:t>n</a:t>
            </a:r>
            <a:r>
              <a:rPr lang="en-US" sz="2400" dirty="0"/>
              <a:t> = 2,149,683) […], our results show that choice architecture interventions overall promote behavior change with a small to medium effect size of Cohen's </a:t>
            </a:r>
            <a:r>
              <a:rPr lang="en-US" sz="2400" i="1" dirty="0"/>
              <a:t>d</a:t>
            </a:r>
            <a:r>
              <a:rPr lang="en-US" sz="2400" dirty="0"/>
              <a:t> = 0.45 (95% CI [0.39, 0.52]). </a:t>
            </a:r>
          </a:p>
        </p:txBody>
      </p:sp>
    </p:spTree>
    <p:extLst>
      <p:ext uri="{BB962C8B-B14F-4D97-AF65-F5344CB8AC3E}">
        <p14:creationId xmlns:p14="http://schemas.microsoft.com/office/powerpoint/2010/main" val="41141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23E2036-499F-A3E9-8613-6B7E4AF5AA1B}"/>
              </a:ext>
            </a:extLst>
          </p:cNvPr>
          <p:cNvPicPr>
            <a:picLocks noChangeAspect="1"/>
          </p:cNvPicPr>
          <p:nvPr/>
        </p:nvPicPr>
        <p:blipFill>
          <a:blip r:embed="rId2"/>
          <a:stretch>
            <a:fillRect/>
          </a:stretch>
        </p:blipFill>
        <p:spPr>
          <a:xfrm>
            <a:off x="0" y="588858"/>
            <a:ext cx="4350467" cy="4896430"/>
          </a:xfrm>
          <a:prstGeom prst="rect">
            <a:avLst/>
          </a:prstGeom>
        </p:spPr>
      </p:pic>
      <p:pic>
        <p:nvPicPr>
          <p:cNvPr id="8" name="Image 7">
            <a:extLst>
              <a:ext uri="{FF2B5EF4-FFF2-40B4-BE49-F238E27FC236}">
                <a16:creationId xmlns:a16="http://schemas.microsoft.com/office/drawing/2014/main" id="{DCAC6F5E-B307-0799-4D38-C21D19927902}"/>
              </a:ext>
            </a:extLst>
          </p:cNvPr>
          <p:cNvPicPr>
            <a:picLocks noChangeAspect="1"/>
          </p:cNvPicPr>
          <p:nvPr/>
        </p:nvPicPr>
        <p:blipFill>
          <a:blip r:embed="rId3"/>
          <a:stretch>
            <a:fillRect/>
          </a:stretch>
        </p:blipFill>
        <p:spPr>
          <a:xfrm>
            <a:off x="6983597" y="328908"/>
            <a:ext cx="4757764" cy="985537"/>
          </a:xfrm>
          <a:prstGeom prst="rect">
            <a:avLst/>
          </a:prstGeom>
        </p:spPr>
      </p:pic>
      <p:pic>
        <p:nvPicPr>
          <p:cNvPr id="10" name="Image 9">
            <a:extLst>
              <a:ext uri="{FF2B5EF4-FFF2-40B4-BE49-F238E27FC236}">
                <a16:creationId xmlns:a16="http://schemas.microsoft.com/office/drawing/2014/main" id="{EC8C540F-3491-3EC3-7529-C24146F0E527}"/>
              </a:ext>
            </a:extLst>
          </p:cNvPr>
          <p:cNvPicPr>
            <a:picLocks noChangeAspect="1"/>
          </p:cNvPicPr>
          <p:nvPr/>
        </p:nvPicPr>
        <p:blipFill>
          <a:blip r:embed="rId4"/>
          <a:stretch>
            <a:fillRect/>
          </a:stretch>
        </p:blipFill>
        <p:spPr>
          <a:xfrm>
            <a:off x="8588796" y="2060035"/>
            <a:ext cx="3260665" cy="4144914"/>
          </a:xfrm>
          <a:prstGeom prst="rect">
            <a:avLst/>
          </a:prstGeom>
        </p:spPr>
      </p:pic>
      <p:pic>
        <p:nvPicPr>
          <p:cNvPr id="3074" name="Picture 2">
            <a:extLst>
              <a:ext uri="{FF2B5EF4-FFF2-40B4-BE49-F238E27FC236}">
                <a16:creationId xmlns:a16="http://schemas.microsoft.com/office/drawing/2014/main" id="{E3D56DEA-0E0F-B0B4-6D7A-13BB2DCF91AD}"/>
              </a:ext>
            </a:extLst>
          </p:cNvPr>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4045527" y="2110700"/>
            <a:ext cx="4620492" cy="415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804203-9D00-F521-2D15-885D2BB4D435}"/>
              </a:ext>
            </a:extLst>
          </p:cNvPr>
          <p:cNvSpPr>
            <a:spLocks noGrp="1"/>
          </p:cNvSpPr>
          <p:nvPr>
            <p:ph type="title"/>
          </p:nvPr>
        </p:nvSpPr>
        <p:spPr/>
        <p:txBody>
          <a:bodyPr>
            <a:normAutofit/>
          </a:bodyPr>
          <a:lstStyle/>
          <a:p>
            <a:r>
              <a:rPr lang="en-US" dirty="0"/>
              <a:t>Do Nudges </a:t>
            </a:r>
            <a:br>
              <a:rPr lang="en-US" dirty="0"/>
            </a:br>
            <a:r>
              <a:rPr lang="en-US" dirty="0"/>
              <a:t>Work?</a:t>
            </a:r>
            <a:endParaRPr lang="fr-FR" dirty="0"/>
          </a:p>
        </p:txBody>
      </p:sp>
      <p:sp>
        <p:nvSpPr>
          <p:cNvPr id="3" name="Espace réservé du contenu 2">
            <a:extLst>
              <a:ext uri="{FF2B5EF4-FFF2-40B4-BE49-F238E27FC236}">
                <a16:creationId xmlns:a16="http://schemas.microsoft.com/office/drawing/2014/main" id="{0028B3C8-DC3A-5B43-7D79-AE5BE402E2F1}"/>
              </a:ext>
            </a:extLst>
          </p:cNvPr>
          <p:cNvSpPr>
            <a:spLocks noGrp="1"/>
          </p:cNvSpPr>
          <p:nvPr>
            <p:ph idx="1"/>
          </p:nvPr>
        </p:nvSpPr>
        <p:spPr>
          <a:xfrm>
            <a:off x="2152650" y="2323636"/>
            <a:ext cx="7886700" cy="3853327"/>
          </a:xfrm>
        </p:spPr>
        <p:txBody>
          <a:bodyPr/>
          <a:lstStyle/>
          <a:p>
            <a:r>
              <a:rPr lang="fr-FR" dirty="0"/>
              <a:t>Pre-registration by Nudge units</a:t>
            </a:r>
          </a:p>
          <a:p>
            <a:r>
              <a:rPr lang="fr-FR" dirty="0"/>
              <a:t>Using data from </a:t>
            </a:r>
            <a:r>
              <a:rPr lang="fr-FR" dirty="0" err="1"/>
              <a:t>DellaVigna</a:t>
            </a:r>
            <a:r>
              <a:rPr lang="fr-FR" dirty="0"/>
              <a:t> &amp; Linos </a:t>
            </a:r>
          </a:p>
        </p:txBody>
      </p:sp>
      <p:pic>
        <p:nvPicPr>
          <p:cNvPr id="6" name="Image 5">
            <a:extLst>
              <a:ext uri="{FF2B5EF4-FFF2-40B4-BE49-F238E27FC236}">
                <a16:creationId xmlns:a16="http://schemas.microsoft.com/office/drawing/2014/main" id="{8FA26263-504F-DB05-17EE-A62F0B674348}"/>
              </a:ext>
            </a:extLst>
          </p:cNvPr>
          <p:cNvPicPr>
            <a:picLocks noChangeAspect="1"/>
          </p:cNvPicPr>
          <p:nvPr/>
        </p:nvPicPr>
        <p:blipFill>
          <a:blip r:embed="rId2"/>
          <a:stretch>
            <a:fillRect/>
          </a:stretch>
        </p:blipFill>
        <p:spPr>
          <a:xfrm>
            <a:off x="4605955" y="215593"/>
            <a:ext cx="5921253" cy="1958510"/>
          </a:xfrm>
          <a:prstGeom prst="rect">
            <a:avLst/>
          </a:prstGeom>
        </p:spPr>
      </p:pic>
      <p:pic>
        <p:nvPicPr>
          <p:cNvPr id="4098" name="Picture 2" descr="Figure 2. ">
            <a:extLst>
              <a:ext uri="{FF2B5EF4-FFF2-40B4-BE49-F238E27FC236}">
                <a16:creationId xmlns:a16="http://schemas.microsoft.com/office/drawing/2014/main" id="{63C4D9AF-21F5-2562-A8E4-476AE7274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49" y="3815541"/>
            <a:ext cx="47625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38A68E5-C566-58AE-D6F6-6E594FF572D4}"/>
              </a:ext>
            </a:extLst>
          </p:cNvPr>
          <p:cNvPicPr>
            <a:picLocks noChangeAspect="1"/>
          </p:cNvPicPr>
          <p:nvPr/>
        </p:nvPicPr>
        <p:blipFill>
          <a:blip r:embed="rId2"/>
          <a:stretch>
            <a:fillRect/>
          </a:stretch>
        </p:blipFill>
        <p:spPr>
          <a:xfrm>
            <a:off x="353182" y="291287"/>
            <a:ext cx="3277067" cy="1319018"/>
          </a:xfrm>
          <a:prstGeom prst="rect">
            <a:avLst/>
          </a:prstGeom>
        </p:spPr>
      </p:pic>
      <p:pic>
        <p:nvPicPr>
          <p:cNvPr id="12" name="Image 11">
            <a:extLst>
              <a:ext uri="{FF2B5EF4-FFF2-40B4-BE49-F238E27FC236}">
                <a16:creationId xmlns:a16="http://schemas.microsoft.com/office/drawing/2014/main" id="{32EA611D-9A8B-89E0-BD38-64B06BA99C57}"/>
              </a:ext>
            </a:extLst>
          </p:cNvPr>
          <p:cNvPicPr>
            <a:picLocks noChangeAspect="1"/>
          </p:cNvPicPr>
          <p:nvPr/>
        </p:nvPicPr>
        <p:blipFill>
          <a:blip r:embed="rId3"/>
          <a:stretch>
            <a:fillRect/>
          </a:stretch>
        </p:blipFill>
        <p:spPr>
          <a:xfrm>
            <a:off x="6310053" y="230570"/>
            <a:ext cx="4906311" cy="3115506"/>
          </a:xfrm>
          <a:prstGeom prst="rect">
            <a:avLst/>
          </a:prstGeom>
        </p:spPr>
      </p:pic>
      <p:pic>
        <p:nvPicPr>
          <p:cNvPr id="8" name="Espace réservé du contenu 7">
            <a:extLst>
              <a:ext uri="{FF2B5EF4-FFF2-40B4-BE49-F238E27FC236}">
                <a16:creationId xmlns:a16="http://schemas.microsoft.com/office/drawing/2014/main" id="{C75AAB86-6C75-3E72-8DF3-55DBF57D0568}"/>
              </a:ext>
            </a:extLst>
          </p:cNvPr>
          <p:cNvPicPr>
            <a:picLocks noChangeAspect="1"/>
          </p:cNvPicPr>
          <p:nvPr/>
        </p:nvPicPr>
        <p:blipFill>
          <a:blip r:embed="rId4"/>
          <a:stretch>
            <a:fillRect/>
          </a:stretch>
        </p:blipFill>
        <p:spPr>
          <a:xfrm>
            <a:off x="703242" y="1610305"/>
            <a:ext cx="4711721" cy="5149422"/>
          </a:xfrm>
          <a:prstGeom prst="rect">
            <a:avLst/>
          </a:prstGeom>
        </p:spPr>
      </p:pic>
      <p:pic>
        <p:nvPicPr>
          <p:cNvPr id="10" name="Image 9">
            <a:extLst>
              <a:ext uri="{FF2B5EF4-FFF2-40B4-BE49-F238E27FC236}">
                <a16:creationId xmlns:a16="http://schemas.microsoft.com/office/drawing/2014/main" id="{AAF5D091-8B2A-32A5-966C-CFB3D5768A12}"/>
              </a:ext>
            </a:extLst>
          </p:cNvPr>
          <p:cNvPicPr>
            <a:picLocks noChangeAspect="1"/>
          </p:cNvPicPr>
          <p:nvPr/>
        </p:nvPicPr>
        <p:blipFill>
          <a:blip r:embed="rId5"/>
          <a:stretch>
            <a:fillRect/>
          </a:stretch>
        </p:blipFill>
        <p:spPr>
          <a:xfrm>
            <a:off x="5765023" y="3346076"/>
            <a:ext cx="5996373" cy="3223050"/>
          </a:xfrm>
          <a:prstGeom prst="rect">
            <a:avLst/>
          </a:prstGeom>
        </p:spPr>
      </p:pic>
    </p:spTree>
    <p:extLst>
      <p:ext uri="{BB962C8B-B14F-4D97-AF65-F5344CB8AC3E}">
        <p14:creationId xmlns:p14="http://schemas.microsoft.com/office/powerpoint/2010/main" val="42634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F34DB-D927-1C3B-B7E3-18F326B140CC}"/>
              </a:ext>
            </a:extLst>
          </p:cNvPr>
          <p:cNvSpPr>
            <a:spLocks noGrp="1"/>
          </p:cNvSpPr>
          <p:nvPr>
            <p:ph type="title"/>
          </p:nvPr>
        </p:nvSpPr>
        <p:spPr/>
        <p:txBody>
          <a:bodyPr/>
          <a:lstStyle/>
          <a:p>
            <a:r>
              <a:rPr lang="en-US" dirty="0"/>
              <a:t>Do Nudges Work?</a:t>
            </a:r>
            <a:endParaRPr lang="fr-FR" dirty="0"/>
          </a:p>
        </p:txBody>
      </p:sp>
      <p:sp>
        <p:nvSpPr>
          <p:cNvPr id="3" name="Espace réservé du contenu 2">
            <a:extLst>
              <a:ext uri="{FF2B5EF4-FFF2-40B4-BE49-F238E27FC236}">
                <a16:creationId xmlns:a16="http://schemas.microsoft.com/office/drawing/2014/main" id="{AFF120F7-B9AD-F263-A89E-0E2188C71603}"/>
              </a:ext>
            </a:extLst>
          </p:cNvPr>
          <p:cNvSpPr>
            <a:spLocks noGrp="1"/>
          </p:cNvSpPr>
          <p:nvPr>
            <p:ph idx="1"/>
          </p:nvPr>
        </p:nvSpPr>
        <p:spPr/>
        <p:txBody>
          <a:bodyPr/>
          <a:lstStyle/>
          <a:p>
            <a:r>
              <a:rPr lang="fr-FR" sz="2800" dirty="0"/>
              <a:t>As </a:t>
            </a:r>
            <a:r>
              <a:rPr lang="fr-FR" sz="2800" dirty="0" err="1"/>
              <a:t>any</a:t>
            </a:r>
            <a:r>
              <a:rPr lang="fr-FR" sz="2800" dirty="0"/>
              <a:t> social sciences, Behavioral </a:t>
            </a:r>
            <a:r>
              <a:rPr lang="fr-FR" sz="2800" dirty="0" err="1"/>
              <a:t>economics</a:t>
            </a:r>
            <a:r>
              <a:rPr lang="fr-FR" sz="2800" dirty="0"/>
              <a:t> </a:t>
            </a:r>
            <a:r>
              <a:rPr lang="fr-FR" sz="2800" dirty="0" err="1"/>
              <a:t>is</a:t>
            </a:r>
            <a:r>
              <a:rPr lang="fr-FR" sz="2800" dirty="0"/>
              <a:t> </a:t>
            </a:r>
            <a:r>
              <a:rPr lang="fr-FR" sz="2800" dirty="0" err="1"/>
              <a:t>plagued</a:t>
            </a:r>
            <a:r>
              <a:rPr lang="fr-FR" sz="2800" dirty="0"/>
              <a:t> by false </a:t>
            </a:r>
            <a:r>
              <a:rPr lang="fr-FR" sz="2800" dirty="0" err="1"/>
              <a:t>findings</a:t>
            </a:r>
            <a:r>
              <a:rPr lang="fr-FR" sz="2800" dirty="0"/>
              <a:t>, questionnable practices and publication </a:t>
            </a:r>
            <a:r>
              <a:rPr lang="fr-FR" sz="2800" dirty="0" err="1"/>
              <a:t>bias</a:t>
            </a:r>
            <a:endParaRPr lang="fr-FR" sz="2800" dirty="0"/>
          </a:p>
          <a:p>
            <a:r>
              <a:rPr lang="fr-FR" sz="2800" dirty="0"/>
              <a:t>It </a:t>
            </a:r>
            <a:r>
              <a:rPr lang="fr-FR" sz="2800" dirty="0" err="1"/>
              <a:t>is</a:t>
            </a:r>
            <a:r>
              <a:rPr lang="fr-FR" sz="2800" dirty="0"/>
              <a:t> then difficult to </a:t>
            </a:r>
            <a:r>
              <a:rPr lang="fr-FR" sz="2800" dirty="0" err="1"/>
              <a:t>conclude</a:t>
            </a:r>
            <a:r>
              <a:rPr lang="fr-FR" sz="2800" dirty="0"/>
              <a:t> for the </a:t>
            </a:r>
            <a:r>
              <a:rPr lang="fr-FR" sz="2800" dirty="0" err="1"/>
              <a:t>effectiveness</a:t>
            </a:r>
            <a:r>
              <a:rPr lang="fr-FR" sz="2800" dirty="0"/>
              <a:t> of nudges</a:t>
            </a:r>
          </a:p>
          <a:p>
            <a:r>
              <a:rPr lang="fr-FR" sz="2800" dirty="0"/>
              <a:t>As a </a:t>
            </a:r>
            <a:r>
              <a:rPr lang="fr-FR" sz="2800" dirty="0" err="1"/>
              <a:t>meta</a:t>
            </a:r>
            <a:r>
              <a:rPr lang="fr-FR" sz="2800" dirty="0"/>
              <a:t>-science group, </a:t>
            </a:r>
            <a:r>
              <a:rPr lang="fr-FR" sz="2800" dirty="0" err="1"/>
              <a:t>our</a:t>
            </a:r>
            <a:r>
              <a:rPr lang="fr-FR" sz="2800" dirty="0"/>
              <a:t> goal </a:t>
            </a:r>
            <a:r>
              <a:rPr lang="fr-FR" sz="2800" dirty="0" err="1"/>
              <a:t>is</a:t>
            </a:r>
            <a:r>
              <a:rPr lang="fr-FR" sz="2800" dirty="0"/>
              <a:t> to find </a:t>
            </a:r>
            <a:r>
              <a:rPr lang="fr-FR" sz="2800" dirty="0" err="1"/>
              <a:t>ways</a:t>
            </a:r>
            <a:r>
              <a:rPr lang="fr-FR" sz="2800" dirty="0"/>
              <a:t> to improve </a:t>
            </a:r>
            <a:r>
              <a:rPr lang="fr-FR" sz="2800" dirty="0" err="1"/>
              <a:t>credibility</a:t>
            </a:r>
            <a:r>
              <a:rPr lang="fr-FR" sz="2800" dirty="0"/>
              <a:t> in </a:t>
            </a:r>
            <a:r>
              <a:rPr lang="fr-FR" sz="2800" dirty="0" err="1"/>
              <a:t>findings</a:t>
            </a:r>
            <a:endParaRPr lang="fr-FR" sz="2800" dirty="0"/>
          </a:p>
        </p:txBody>
      </p:sp>
    </p:spTree>
    <p:extLst>
      <p:ext uri="{BB962C8B-B14F-4D97-AF65-F5344CB8AC3E}">
        <p14:creationId xmlns:p14="http://schemas.microsoft.com/office/powerpoint/2010/main" val="42524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1308C-4D32-2E4F-EDCF-B32026C59CDC}"/>
              </a:ext>
            </a:extLst>
          </p:cNvPr>
          <p:cNvSpPr>
            <a:spLocks noGrp="1"/>
          </p:cNvSpPr>
          <p:nvPr>
            <p:ph type="title"/>
          </p:nvPr>
        </p:nvSpPr>
        <p:spPr/>
        <p:txBody>
          <a:bodyPr>
            <a:normAutofit/>
          </a:bodyPr>
          <a:lstStyle/>
          <a:p>
            <a:r>
              <a:rPr lang="fr-FR" dirty="0" err="1"/>
              <a:t>Experimental</a:t>
            </a:r>
            <a:r>
              <a:rPr lang="fr-FR" dirty="0"/>
              <a:t> </a:t>
            </a:r>
            <a:r>
              <a:rPr lang="fr-FR" dirty="0" err="1"/>
              <a:t>methods</a:t>
            </a:r>
            <a:r>
              <a:rPr lang="fr-FR" dirty="0"/>
              <a:t> are not neutral </a:t>
            </a:r>
            <a:r>
              <a:rPr lang="fr-FR" dirty="0" err="1"/>
              <a:t>tools</a:t>
            </a:r>
            <a:endParaRPr lang="fr-FR" dirty="0"/>
          </a:p>
        </p:txBody>
      </p:sp>
      <p:pic>
        <p:nvPicPr>
          <p:cNvPr id="5" name="Image 4">
            <a:extLst>
              <a:ext uri="{FF2B5EF4-FFF2-40B4-BE49-F238E27FC236}">
                <a16:creationId xmlns:a16="http://schemas.microsoft.com/office/drawing/2014/main" id="{C82BF97E-42AE-EAFA-3B59-EEC88919A9D5}"/>
              </a:ext>
            </a:extLst>
          </p:cNvPr>
          <p:cNvPicPr>
            <a:picLocks noChangeAspect="1"/>
          </p:cNvPicPr>
          <p:nvPr/>
        </p:nvPicPr>
        <p:blipFill>
          <a:blip r:embed="rId2"/>
          <a:stretch>
            <a:fillRect/>
          </a:stretch>
        </p:blipFill>
        <p:spPr>
          <a:xfrm>
            <a:off x="992004" y="1617532"/>
            <a:ext cx="4778154" cy="4282811"/>
          </a:xfrm>
          <a:prstGeom prst="rect">
            <a:avLst/>
          </a:prstGeom>
        </p:spPr>
      </p:pic>
      <p:pic>
        <p:nvPicPr>
          <p:cNvPr id="7" name="Image 6">
            <a:extLst>
              <a:ext uri="{FF2B5EF4-FFF2-40B4-BE49-F238E27FC236}">
                <a16:creationId xmlns:a16="http://schemas.microsoft.com/office/drawing/2014/main" id="{7D1C8FF0-B52F-B7A4-EC79-96E2F488E057}"/>
              </a:ext>
            </a:extLst>
          </p:cNvPr>
          <p:cNvPicPr>
            <a:picLocks noChangeAspect="1"/>
          </p:cNvPicPr>
          <p:nvPr/>
        </p:nvPicPr>
        <p:blipFill>
          <a:blip r:embed="rId3"/>
          <a:stretch>
            <a:fillRect/>
          </a:stretch>
        </p:blipFill>
        <p:spPr>
          <a:xfrm>
            <a:off x="5770158" y="2258582"/>
            <a:ext cx="6162809" cy="2432687"/>
          </a:xfrm>
          <a:prstGeom prst="rect">
            <a:avLst/>
          </a:prstGeom>
        </p:spPr>
      </p:pic>
    </p:spTree>
    <p:extLst>
      <p:ext uri="{BB962C8B-B14F-4D97-AF65-F5344CB8AC3E}">
        <p14:creationId xmlns:p14="http://schemas.microsoft.com/office/powerpoint/2010/main" val="19748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119146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483903"/>
            <a:ext cx="8856406" cy="1945097"/>
          </a:xfrm>
        </p:spPr>
        <p:txBody>
          <a:bodyPr>
            <a:normAutofit/>
          </a:bodyPr>
          <a:lstStyle/>
          <a:p>
            <a:r>
              <a:rPr lang="en-US" dirty="0"/>
              <a:t>4. Biases justify governmental paternalism. </a:t>
            </a:r>
          </a:p>
          <a:p>
            <a:pPr lvl="1"/>
            <a:r>
              <a:rPr lang="en-US" dirty="0"/>
              <a:t>To protect people from their biases, governments should “nudge” the public toward better behavior.</a:t>
            </a:r>
            <a:endParaRPr lang="fr-FR" dirty="0"/>
          </a:p>
        </p:txBody>
      </p:sp>
      <p:sp>
        <p:nvSpPr>
          <p:cNvPr id="4" name="ZoneTexte 3">
            <a:extLst>
              <a:ext uri="{FF2B5EF4-FFF2-40B4-BE49-F238E27FC236}">
                <a16:creationId xmlns:a16="http://schemas.microsoft.com/office/drawing/2014/main" id="{F56917AE-ABE9-7FA3-7B6C-0B76AF243613}"/>
              </a:ext>
            </a:extLst>
          </p:cNvPr>
          <p:cNvSpPr txBox="1"/>
          <p:nvPr/>
        </p:nvSpPr>
        <p:spPr>
          <a:xfrm>
            <a:off x="474728" y="2839618"/>
            <a:ext cx="11717272" cy="3416320"/>
          </a:xfrm>
          <a:prstGeom prst="rect">
            <a:avLst/>
          </a:prstGeom>
          <a:noFill/>
        </p:spPr>
        <p:txBody>
          <a:bodyPr wrap="square" rtlCol="0">
            <a:spAutoFit/>
          </a:bodyPr>
          <a:lstStyle/>
          <a:p>
            <a:r>
              <a:rPr lang="en-GB" sz="2400" dirty="0"/>
              <a:t>Nudges are political decisions. They need to be embedded in systematic policies and should not serve political agenda just because they « sound » evidence-based, they have to be rigorously tested.</a:t>
            </a:r>
          </a:p>
          <a:p>
            <a:endParaRPr lang="en-GB" sz="2400" dirty="0"/>
          </a:p>
          <a:p>
            <a:r>
              <a:rPr lang="en-GB" sz="2400" dirty="0"/>
              <a:t>Instead of a paternalistic approach, some researchers are talking about Boosting, the idea to empower people to make better decisions by and for themselves.</a:t>
            </a:r>
          </a:p>
          <a:p>
            <a:endParaRPr lang="en-GB" sz="2400" dirty="0"/>
          </a:p>
          <a:p>
            <a:r>
              <a:rPr lang="en-GB" sz="2400" dirty="0"/>
              <a:t>I am not so sure about the differences between Boosting and education. At least, boosting seems more democratic.</a:t>
            </a:r>
          </a:p>
        </p:txBody>
      </p:sp>
    </p:spTree>
    <p:extLst>
      <p:ext uri="{BB962C8B-B14F-4D97-AF65-F5344CB8AC3E}">
        <p14:creationId xmlns:p14="http://schemas.microsoft.com/office/powerpoint/2010/main" val="4185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BBD56-B8AD-66D9-4226-3FB27C9D57C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2A66295B-4A83-3625-0650-F6295AB316CC}"/>
              </a:ext>
            </a:extLst>
          </p:cNvPr>
          <p:cNvSpPr>
            <a:spLocks noGrp="1"/>
          </p:cNvSpPr>
          <p:nvPr>
            <p:ph idx="1"/>
          </p:nvPr>
        </p:nvSpPr>
        <p:spPr>
          <a:xfrm>
            <a:off x="838200" y="1576243"/>
            <a:ext cx="10515600" cy="4351338"/>
          </a:xfrm>
        </p:spPr>
        <p:txBody>
          <a:bodyPr>
            <a:noAutofit/>
          </a:bodyPr>
          <a:lstStyle/>
          <a:p>
            <a:r>
              <a:rPr lang="en-GB" sz="2400" dirty="0"/>
              <a:t>Intuitive statistician versus bounded rationality</a:t>
            </a:r>
          </a:p>
          <a:p>
            <a:r>
              <a:rPr lang="en-GB" sz="2400" dirty="0"/>
              <a:t>Experimental methods are not neutral tools</a:t>
            </a:r>
          </a:p>
          <a:p>
            <a:pPr lvl="1"/>
            <a:r>
              <a:rPr lang="en-GB" sz="2400" dirty="0"/>
              <a:t>Some requires learning and feedback, others one-shoot descriptions</a:t>
            </a:r>
          </a:p>
          <a:p>
            <a:r>
              <a:rPr lang="en-GB" sz="2400" dirty="0"/>
              <a:t>Reasons why Heuristics and Bias program won the heart of researchers</a:t>
            </a:r>
          </a:p>
          <a:p>
            <a:r>
              <a:rPr lang="en-GB" sz="2400" dirty="0"/>
              <a:t>The bias of bias</a:t>
            </a:r>
          </a:p>
          <a:p>
            <a:pPr lvl="1"/>
            <a:r>
              <a:rPr lang="en-GB" sz="2400" dirty="0"/>
              <a:t>Lack of rationality</a:t>
            </a:r>
          </a:p>
          <a:p>
            <a:pPr lvl="1"/>
            <a:r>
              <a:rPr lang="en-GB" sz="2400" dirty="0"/>
              <a:t>Stubbornness</a:t>
            </a:r>
          </a:p>
          <a:p>
            <a:pPr lvl="1"/>
            <a:r>
              <a:rPr lang="en-GB" sz="2400" dirty="0"/>
              <a:t>Substantial cost</a:t>
            </a:r>
          </a:p>
          <a:p>
            <a:pPr lvl="1"/>
            <a:r>
              <a:rPr lang="en-GB" sz="2400" dirty="0"/>
              <a:t>Paternalism</a:t>
            </a:r>
          </a:p>
          <a:p>
            <a:r>
              <a:rPr lang="en-GB" sz="2400" dirty="0"/>
              <a:t>Nudges</a:t>
            </a:r>
          </a:p>
          <a:p>
            <a:r>
              <a:rPr lang="en-GB" sz="2400" dirty="0"/>
              <a:t>I-frame versus S-frame</a:t>
            </a:r>
          </a:p>
        </p:txBody>
      </p:sp>
    </p:spTree>
    <p:extLst>
      <p:ext uri="{BB962C8B-B14F-4D97-AF65-F5344CB8AC3E}">
        <p14:creationId xmlns:p14="http://schemas.microsoft.com/office/powerpoint/2010/main" val="294356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Kahneman’s last contribution</a:t>
            </a:r>
          </a:p>
        </p:txBody>
      </p:sp>
      <p:sp>
        <p:nvSpPr>
          <p:cNvPr id="3" name="Content Placeholder 2"/>
          <p:cNvSpPr>
            <a:spLocks noGrp="1"/>
          </p:cNvSpPr>
          <p:nvPr>
            <p:ph idx="1"/>
          </p:nvPr>
        </p:nvSpPr>
        <p:spPr>
          <a:xfrm>
            <a:off x="1719606" y="1825626"/>
            <a:ext cx="7939726" cy="4017199"/>
          </a:xfrm>
        </p:spPr>
        <p:txBody>
          <a:bodyPr numCol="2"/>
          <a:lstStyle/>
          <a:p>
            <a:r>
              <a:rPr lang="en-GB" sz="2800" dirty="0"/>
              <a:t>During the last 10 years, Kahneman moved away from Bias to noise</a:t>
            </a:r>
          </a:p>
          <a:p>
            <a:r>
              <a:rPr lang="en-GB" sz="2800" dirty="0"/>
              <a:t>While bias is about a “average error” in judgment, noise is about variability in errors</a:t>
            </a:r>
          </a:p>
        </p:txBody>
      </p:sp>
      <p:pic>
        <p:nvPicPr>
          <p:cNvPr id="6" name="Image 5">
            <a:extLst>
              <a:ext uri="{FF2B5EF4-FFF2-40B4-BE49-F238E27FC236}">
                <a16:creationId xmlns:a16="http://schemas.microsoft.com/office/drawing/2014/main" id="{4D0B7B2D-371C-9AF2-E3AA-4C0FF7225D91}"/>
              </a:ext>
            </a:extLst>
          </p:cNvPr>
          <p:cNvPicPr>
            <a:picLocks noChangeAspect="1"/>
          </p:cNvPicPr>
          <p:nvPr/>
        </p:nvPicPr>
        <p:blipFill>
          <a:blip r:embed="rId2"/>
          <a:stretch>
            <a:fillRect/>
          </a:stretch>
        </p:blipFill>
        <p:spPr>
          <a:xfrm>
            <a:off x="6218576" y="1593130"/>
            <a:ext cx="4303364" cy="4249694"/>
          </a:xfrm>
          <a:prstGeom prst="rect">
            <a:avLst/>
          </a:prstGeom>
        </p:spPr>
      </p:pic>
    </p:spTree>
    <p:extLst>
      <p:ext uri="{BB962C8B-B14F-4D97-AF65-F5344CB8AC3E}">
        <p14:creationId xmlns:p14="http://schemas.microsoft.com/office/powerpoint/2010/main" val="296774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30F36-F894-4849-21DC-354E974E2668}"/>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65C2171-A1AF-5AB8-08DB-12C462703530}"/>
              </a:ext>
            </a:extLst>
          </p:cNvPr>
          <p:cNvPicPr>
            <a:picLocks noGrp="1" noChangeAspect="1"/>
          </p:cNvPicPr>
          <p:nvPr>
            <p:ph idx="1"/>
          </p:nvPr>
        </p:nvPicPr>
        <p:blipFill>
          <a:blip r:embed="rId2"/>
          <a:stretch>
            <a:fillRect/>
          </a:stretch>
        </p:blipFill>
        <p:spPr>
          <a:xfrm>
            <a:off x="4345799" y="4675088"/>
            <a:ext cx="7254869" cy="1752752"/>
          </a:xfrm>
        </p:spPr>
      </p:pic>
      <p:pic>
        <p:nvPicPr>
          <p:cNvPr id="6" name="Image 5">
            <a:extLst>
              <a:ext uri="{FF2B5EF4-FFF2-40B4-BE49-F238E27FC236}">
                <a16:creationId xmlns:a16="http://schemas.microsoft.com/office/drawing/2014/main" id="{D376E382-5D6A-9B45-01CB-9C8E388E14A9}"/>
              </a:ext>
            </a:extLst>
          </p:cNvPr>
          <p:cNvPicPr>
            <a:picLocks noChangeAspect="1"/>
          </p:cNvPicPr>
          <p:nvPr/>
        </p:nvPicPr>
        <p:blipFill>
          <a:blip r:embed="rId3"/>
          <a:stretch>
            <a:fillRect/>
          </a:stretch>
        </p:blipFill>
        <p:spPr>
          <a:xfrm>
            <a:off x="838200" y="326722"/>
            <a:ext cx="4864917" cy="2714920"/>
          </a:xfrm>
          <a:prstGeom prst="rect">
            <a:avLst/>
          </a:prstGeom>
        </p:spPr>
      </p:pic>
      <p:pic>
        <p:nvPicPr>
          <p:cNvPr id="8" name="Image 7">
            <a:extLst>
              <a:ext uri="{FF2B5EF4-FFF2-40B4-BE49-F238E27FC236}">
                <a16:creationId xmlns:a16="http://schemas.microsoft.com/office/drawing/2014/main" id="{0B1338E4-5FD2-903B-0979-9D1A1EFD3937}"/>
              </a:ext>
            </a:extLst>
          </p:cNvPr>
          <p:cNvPicPr>
            <a:picLocks noChangeAspect="1"/>
          </p:cNvPicPr>
          <p:nvPr/>
        </p:nvPicPr>
        <p:blipFill>
          <a:blip r:embed="rId4"/>
          <a:stretch>
            <a:fillRect/>
          </a:stretch>
        </p:blipFill>
        <p:spPr>
          <a:xfrm>
            <a:off x="5992089" y="1306536"/>
            <a:ext cx="5608579" cy="1325562"/>
          </a:xfrm>
          <a:prstGeom prst="rect">
            <a:avLst/>
          </a:prstGeom>
        </p:spPr>
      </p:pic>
      <p:pic>
        <p:nvPicPr>
          <p:cNvPr id="12" name="Image 11">
            <a:extLst>
              <a:ext uri="{FF2B5EF4-FFF2-40B4-BE49-F238E27FC236}">
                <a16:creationId xmlns:a16="http://schemas.microsoft.com/office/drawing/2014/main" id="{C7D2E958-9DA6-6346-7D15-2358E8A0FC2F}"/>
              </a:ext>
            </a:extLst>
          </p:cNvPr>
          <p:cNvPicPr>
            <a:picLocks noChangeAspect="1"/>
          </p:cNvPicPr>
          <p:nvPr/>
        </p:nvPicPr>
        <p:blipFill>
          <a:blip r:embed="rId5"/>
          <a:stretch>
            <a:fillRect/>
          </a:stretch>
        </p:blipFill>
        <p:spPr>
          <a:xfrm>
            <a:off x="1212448" y="3257728"/>
            <a:ext cx="3231160" cy="1703218"/>
          </a:xfrm>
          <a:prstGeom prst="rect">
            <a:avLst/>
          </a:prstGeom>
        </p:spPr>
      </p:pic>
    </p:spTree>
    <p:extLst>
      <p:ext uri="{BB962C8B-B14F-4D97-AF65-F5344CB8AC3E}">
        <p14:creationId xmlns:p14="http://schemas.microsoft.com/office/powerpoint/2010/main" val="9405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D4386-BFD0-B199-CACF-28622F21B78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BF7A41F-D929-FFEF-6025-7B3CFC952600}"/>
              </a:ext>
            </a:extLst>
          </p:cNvPr>
          <p:cNvSpPr>
            <a:spLocks noGrp="1"/>
          </p:cNvSpPr>
          <p:nvPr>
            <p:ph idx="1"/>
          </p:nvPr>
        </p:nvSpPr>
        <p:spPr/>
        <p:txBody>
          <a:bodyPr/>
          <a:lstStyle/>
          <a:p>
            <a:endParaRPr lang="fr-FR"/>
          </a:p>
        </p:txBody>
      </p:sp>
      <p:pic>
        <p:nvPicPr>
          <p:cNvPr id="1026" name="Picture 2" descr="Image">
            <a:extLst>
              <a:ext uri="{FF2B5EF4-FFF2-40B4-BE49-F238E27FC236}">
                <a16:creationId xmlns:a16="http://schemas.microsoft.com/office/drawing/2014/main" id="{D0D4C453-A721-E388-864A-228257D6D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247775"/>
            <a:ext cx="85725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66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CD3D1-BBB7-FC77-A1DC-934E94FC276F}"/>
              </a:ext>
            </a:extLst>
          </p:cNvPr>
          <p:cNvSpPr>
            <a:spLocks noGrp="1"/>
          </p:cNvSpPr>
          <p:nvPr>
            <p:ph type="title"/>
          </p:nvPr>
        </p:nvSpPr>
        <p:spPr/>
        <p:txBody>
          <a:bodyPr/>
          <a:lstStyle/>
          <a:p>
            <a:r>
              <a:rPr lang="en-US" dirty="0"/>
              <a:t>Framing the default: Influence of Choosing vs Rejecting Frame on Default Effects (Chandrashekar &amp; Fillon, 2024)</a:t>
            </a:r>
            <a:endParaRPr lang="fr-FR" dirty="0"/>
          </a:p>
        </p:txBody>
      </p:sp>
      <p:sp>
        <p:nvSpPr>
          <p:cNvPr id="3" name="Espace réservé du contenu 2">
            <a:extLst>
              <a:ext uri="{FF2B5EF4-FFF2-40B4-BE49-F238E27FC236}">
                <a16:creationId xmlns:a16="http://schemas.microsoft.com/office/drawing/2014/main" id="{7FA36141-2870-9F35-0BA7-AFCA81646D6F}"/>
              </a:ext>
            </a:extLst>
          </p:cNvPr>
          <p:cNvSpPr>
            <a:spLocks noGrp="1"/>
          </p:cNvSpPr>
          <p:nvPr>
            <p:ph idx="1"/>
          </p:nvPr>
        </p:nvSpPr>
        <p:spPr/>
        <p:txBody>
          <a:bodyPr/>
          <a:lstStyle/>
          <a:p>
            <a:endParaRPr lang="fr-FR" dirty="0"/>
          </a:p>
        </p:txBody>
      </p:sp>
      <p:pic>
        <p:nvPicPr>
          <p:cNvPr id="11" name="Image 10">
            <a:extLst>
              <a:ext uri="{FF2B5EF4-FFF2-40B4-BE49-F238E27FC236}">
                <a16:creationId xmlns:a16="http://schemas.microsoft.com/office/drawing/2014/main" id="{BC3D7ABC-4505-DA35-FDF2-91EF8EBE7910}"/>
              </a:ext>
            </a:extLst>
          </p:cNvPr>
          <p:cNvPicPr>
            <a:picLocks noChangeAspect="1"/>
          </p:cNvPicPr>
          <p:nvPr/>
        </p:nvPicPr>
        <p:blipFill>
          <a:blip r:embed="rId3"/>
          <a:stretch>
            <a:fillRect/>
          </a:stretch>
        </p:blipFill>
        <p:spPr>
          <a:xfrm>
            <a:off x="202670" y="2038944"/>
            <a:ext cx="5494496" cy="4138019"/>
          </a:xfrm>
          <a:prstGeom prst="rect">
            <a:avLst/>
          </a:prstGeom>
        </p:spPr>
      </p:pic>
      <p:pic>
        <p:nvPicPr>
          <p:cNvPr id="13" name="Image 12">
            <a:extLst>
              <a:ext uri="{FF2B5EF4-FFF2-40B4-BE49-F238E27FC236}">
                <a16:creationId xmlns:a16="http://schemas.microsoft.com/office/drawing/2014/main" id="{D4619DD6-E363-88E8-7AD1-709F7755F38F}"/>
              </a:ext>
            </a:extLst>
          </p:cNvPr>
          <p:cNvPicPr>
            <a:picLocks noChangeAspect="1"/>
          </p:cNvPicPr>
          <p:nvPr/>
        </p:nvPicPr>
        <p:blipFill>
          <a:blip r:embed="rId4"/>
          <a:stretch>
            <a:fillRect/>
          </a:stretch>
        </p:blipFill>
        <p:spPr>
          <a:xfrm>
            <a:off x="5953767" y="2038944"/>
            <a:ext cx="6035563" cy="4092295"/>
          </a:xfrm>
          <a:prstGeom prst="rect">
            <a:avLst/>
          </a:prstGeom>
        </p:spPr>
      </p:pic>
    </p:spTree>
    <p:extLst>
      <p:ext uri="{BB962C8B-B14F-4D97-AF65-F5344CB8AC3E}">
        <p14:creationId xmlns:p14="http://schemas.microsoft.com/office/powerpoint/2010/main" val="217576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D0A61-0C58-BCA3-58F6-8557B5ADB50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7714CD3-18F9-7D23-9703-13B88E6654B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276276F-5754-08D3-3FE8-B07AE49D7726}"/>
              </a:ext>
            </a:extLst>
          </p:cNvPr>
          <p:cNvPicPr>
            <a:picLocks noChangeAspect="1"/>
          </p:cNvPicPr>
          <p:nvPr/>
        </p:nvPicPr>
        <p:blipFill>
          <a:blip r:embed="rId3"/>
          <a:stretch>
            <a:fillRect/>
          </a:stretch>
        </p:blipFill>
        <p:spPr>
          <a:xfrm>
            <a:off x="1028261" y="2011557"/>
            <a:ext cx="10135478" cy="2834886"/>
          </a:xfrm>
          <a:prstGeom prst="rect">
            <a:avLst/>
          </a:prstGeom>
        </p:spPr>
      </p:pic>
    </p:spTree>
    <p:extLst>
      <p:ext uri="{BB962C8B-B14F-4D97-AF65-F5344CB8AC3E}">
        <p14:creationId xmlns:p14="http://schemas.microsoft.com/office/powerpoint/2010/main" val="1122927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ED4D5-6D70-47F6-9967-CD7CD15AC09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04CA833-5406-996C-86FE-9734E2C1AC6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6F26CE8-F03C-3A1C-45DA-637F34C45CEB}"/>
              </a:ext>
            </a:extLst>
          </p:cNvPr>
          <p:cNvPicPr>
            <a:picLocks noChangeAspect="1"/>
          </p:cNvPicPr>
          <p:nvPr/>
        </p:nvPicPr>
        <p:blipFill>
          <a:blip r:embed="rId2"/>
          <a:stretch>
            <a:fillRect/>
          </a:stretch>
        </p:blipFill>
        <p:spPr>
          <a:xfrm>
            <a:off x="2228515" y="754148"/>
            <a:ext cx="7734970" cy="5349704"/>
          </a:xfrm>
          <a:prstGeom prst="rect">
            <a:avLst/>
          </a:prstGeom>
        </p:spPr>
      </p:pic>
    </p:spTree>
    <p:extLst>
      <p:ext uri="{BB962C8B-B14F-4D97-AF65-F5344CB8AC3E}">
        <p14:creationId xmlns:p14="http://schemas.microsoft.com/office/powerpoint/2010/main" val="4051358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D253E-C018-2560-3DD5-9A6179AFA0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A41075B-EE93-B2E6-1828-60D593F64242}"/>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9158CC38-7275-193E-4965-30091EA0FED6}"/>
              </a:ext>
            </a:extLst>
          </p:cNvPr>
          <p:cNvPicPr>
            <a:picLocks noChangeAspect="1"/>
          </p:cNvPicPr>
          <p:nvPr/>
        </p:nvPicPr>
        <p:blipFill>
          <a:blip r:embed="rId3"/>
          <a:stretch>
            <a:fillRect/>
          </a:stretch>
        </p:blipFill>
        <p:spPr>
          <a:xfrm>
            <a:off x="706998" y="3486071"/>
            <a:ext cx="3939881" cy="495343"/>
          </a:xfrm>
          <a:prstGeom prst="rect">
            <a:avLst/>
          </a:prstGeom>
        </p:spPr>
      </p:pic>
      <p:pic>
        <p:nvPicPr>
          <p:cNvPr id="7" name="Image 6">
            <a:extLst>
              <a:ext uri="{FF2B5EF4-FFF2-40B4-BE49-F238E27FC236}">
                <a16:creationId xmlns:a16="http://schemas.microsoft.com/office/drawing/2014/main" id="{0E5883C4-952F-6DC1-21A2-0FF5D4C8AD9C}"/>
              </a:ext>
            </a:extLst>
          </p:cNvPr>
          <p:cNvPicPr>
            <a:picLocks noChangeAspect="1"/>
          </p:cNvPicPr>
          <p:nvPr/>
        </p:nvPicPr>
        <p:blipFill>
          <a:blip r:embed="rId4"/>
          <a:stretch>
            <a:fillRect/>
          </a:stretch>
        </p:blipFill>
        <p:spPr>
          <a:xfrm>
            <a:off x="4778081" y="681037"/>
            <a:ext cx="7166933" cy="2328027"/>
          </a:xfrm>
          <a:prstGeom prst="rect">
            <a:avLst/>
          </a:prstGeom>
        </p:spPr>
      </p:pic>
      <p:pic>
        <p:nvPicPr>
          <p:cNvPr id="9" name="Image 8">
            <a:extLst>
              <a:ext uri="{FF2B5EF4-FFF2-40B4-BE49-F238E27FC236}">
                <a16:creationId xmlns:a16="http://schemas.microsoft.com/office/drawing/2014/main" id="{EF547488-A34C-65E3-593D-0A9D2652D5C2}"/>
              </a:ext>
            </a:extLst>
          </p:cNvPr>
          <p:cNvPicPr>
            <a:picLocks noChangeAspect="1"/>
          </p:cNvPicPr>
          <p:nvPr/>
        </p:nvPicPr>
        <p:blipFill>
          <a:blip r:embed="rId5"/>
          <a:stretch>
            <a:fillRect/>
          </a:stretch>
        </p:blipFill>
        <p:spPr>
          <a:xfrm>
            <a:off x="7173246" y="4170067"/>
            <a:ext cx="2766300" cy="845893"/>
          </a:xfrm>
          <a:prstGeom prst="rect">
            <a:avLst/>
          </a:prstGeom>
        </p:spPr>
      </p:pic>
      <p:pic>
        <p:nvPicPr>
          <p:cNvPr id="11" name="Image 10">
            <a:extLst>
              <a:ext uri="{FF2B5EF4-FFF2-40B4-BE49-F238E27FC236}">
                <a16:creationId xmlns:a16="http://schemas.microsoft.com/office/drawing/2014/main" id="{04C48E8E-3EDE-6188-092D-01E89D4D10A3}"/>
              </a:ext>
            </a:extLst>
          </p:cNvPr>
          <p:cNvPicPr>
            <a:picLocks noChangeAspect="1"/>
          </p:cNvPicPr>
          <p:nvPr/>
        </p:nvPicPr>
        <p:blipFill>
          <a:blip r:embed="rId6"/>
          <a:stretch>
            <a:fillRect/>
          </a:stretch>
        </p:blipFill>
        <p:spPr>
          <a:xfrm>
            <a:off x="2076259" y="5158534"/>
            <a:ext cx="9868755" cy="914479"/>
          </a:xfrm>
          <a:prstGeom prst="rect">
            <a:avLst/>
          </a:prstGeom>
        </p:spPr>
      </p:pic>
    </p:spTree>
    <p:extLst>
      <p:ext uri="{BB962C8B-B14F-4D97-AF65-F5344CB8AC3E}">
        <p14:creationId xmlns:p14="http://schemas.microsoft.com/office/powerpoint/2010/main" val="16984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FB1882-3BEF-0E0B-107E-42164710B322}"/>
              </a:ext>
            </a:extLst>
          </p:cNvPr>
          <p:cNvSpPr>
            <a:spLocks noGrp="1"/>
          </p:cNvSpPr>
          <p:nvPr>
            <p:ph type="title"/>
          </p:nvPr>
        </p:nvSpPr>
        <p:spPr/>
        <p:txBody>
          <a:bodyPr/>
          <a:lstStyle/>
          <a:p>
            <a:r>
              <a:rPr lang="fr-FR" dirty="0"/>
              <a:t>Learning and feedback</a:t>
            </a:r>
          </a:p>
        </p:txBody>
      </p:sp>
      <p:graphicFrame>
        <p:nvGraphicFramePr>
          <p:cNvPr id="4" name="Espace réservé du contenu 3">
            <a:extLst>
              <a:ext uri="{FF2B5EF4-FFF2-40B4-BE49-F238E27FC236}">
                <a16:creationId xmlns:a16="http://schemas.microsoft.com/office/drawing/2014/main" id="{9C0919AB-1B8A-A4D6-13AF-6E04BC3B7BE0}"/>
              </a:ext>
            </a:extLst>
          </p:cNvPr>
          <p:cNvGraphicFramePr>
            <a:graphicFrameLocks noGrp="1"/>
          </p:cNvGraphicFramePr>
          <p:nvPr>
            <p:ph idx="1"/>
            <p:extLst>
              <p:ext uri="{D42A27DB-BD31-4B8C-83A1-F6EECF244321}">
                <p14:modId xmlns:p14="http://schemas.microsoft.com/office/powerpoint/2010/main" val="3673439471"/>
              </p:ext>
            </p:extLst>
          </p:nvPr>
        </p:nvGraphicFramePr>
        <p:xfrm>
          <a:off x="838200" y="1825625"/>
          <a:ext cx="10515600" cy="2011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23893198"/>
                    </a:ext>
                  </a:extLst>
                </a:gridCol>
                <a:gridCol w="5257800">
                  <a:extLst>
                    <a:ext uri="{9D8B030D-6E8A-4147-A177-3AD203B41FA5}">
                      <a16:colId xmlns:a16="http://schemas.microsoft.com/office/drawing/2014/main" val="563892856"/>
                    </a:ext>
                  </a:extLst>
                </a:gridCol>
              </a:tblGrid>
              <a:tr h="370840">
                <a:tc>
                  <a:txBody>
                    <a:bodyPr/>
                    <a:lstStyle/>
                    <a:p>
                      <a:r>
                        <a:rPr lang="en-US" sz="1800" b="0" i="0" kern="1200" dirty="0">
                          <a:solidFill>
                            <a:schemeClr val="tx2">
                              <a:lumMod val="75000"/>
                              <a:lumOff val="25000"/>
                            </a:schemeClr>
                          </a:solidFill>
                          <a:effectLst/>
                          <a:latin typeface="+mn-lt"/>
                          <a:ea typeface="+mn-ea"/>
                          <a:cs typeface="+mn-cs"/>
                        </a:rPr>
                        <a:t>In the 1960s, researchers used an experiential protocol that allowed people to learn probabilities from direct experience. Usually, people could practice, sample information sequentially, and adjust responses continually with feedback. </a:t>
                      </a:r>
                      <a:endParaRPr lang="fr-FR" dirty="0">
                        <a:solidFill>
                          <a:schemeClr val="tx2">
                            <a:lumMod val="75000"/>
                            <a:lumOff val="25000"/>
                          </a:schemeClr>
                        </a:solidFill>
                      </a:endParaRPr>
                    </a:p>
                  </a:txBody>
                  <a:tcPr>
                    <a:solidFill>
                      <a:schemeClr val="accent1">
                        <a:lumMod val="40000"/>
                        <a:lumOff val="60000"/>
                      </a:schemeClr>
                    </a:solidFill>
                  </a:tcPr>
                </a:tc>
                <a:tc>
                  <a:txBody>
                    <a:bodyPr/>
                    <a:lstStyle/>
                    <a:p>
                      <a:r>
                        <a:rPr lang="en-US" sz="1800" b="0" i="0" kern="1200" dirty="0">
                          <a:solidFill>
                            <a:schemeClr val="tx2">
                              <a:lumMod val="75000"/>
                              <a:lumOff val="25000"/>
                            </a:schemeClr>
                          </a:solidFill>
                          <a:effectLst/>
                          <a:latin typeface="+mn-lt"/>
                          <a:ea typeface="+mn-ea"/>
                          <a:cs typeface="+mn-cs"/>
                        </a:rPr>
                        <a:t>But Tversky and Kahneman replaced this experiential protocol with a descriptive one. Their experiments presented people with descriptive scenarios and word problems and tended to ask for a one-off estimate or judgment. Participants in their studies had little opportunity to practice or learn from feedback. </a:t>
                      </a:r>
                      <a:endParaRPr lang="fr-FR" dirty="0">
                        <a:solidFill>
                          <a:schemeClr val="tx2">
                            <a:lumMod val="75000"/>
                            <a:lumOff val="25000"/>
                          </a:schemeClr>
                        </a:solidFill>
                      </a:endParaRPr>
                    </a:p>
                  </a:txBody>
                  <a:tcPr>
                    <a:solidFill>
                      <a:schemeClr val="accent1">
                        <a:lumMod val="40000"/>
                        <a:lumOff val="60000"/>
                      </a:schemeClr>
                    </a:solidFill>
                  </a:tcPr>
                </a:tc>
                <a:extLst>
                  <a:ext uri="{0D108BD9-81ED-4DB2-BD59-A6C34878D82A}">
                    <a16:rowId xmlns:a16="http://schemas.microsoft.com/office/drawing/2014/main" val="3417264853"/>
                  </a:ext>
                </a:extLst>
              </a:tr>
            </a:tbl>
          </a:graphicData>
        </a:graphic>
      </p:graphicFrame>
    </p:spTree>
    <p:extLst>
      <p:ext uri="{BB962C8B-B14F-4D97-AF65-F5344CB8AC3E}">
        <p14:creationId xmlns:p14="http://schemas.microsoft.com/office/powerpoint/2010/main" val="610561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B73D57-4F73-C15C-4010-2A9978B7C57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1A54FB-00F4-9DF3-199A-A946171330CA}"/>
              </a:ext>
            </a:extLst>
          </p:cNvPr>
          <p:cNvSpPr>
            <a:spLocks noGrp="1"/>
          </p:cNvSpPr>
          <p:nvPr>
            <p:ph idx="1"/>
          </p:nvPr>
        </p:nvSpPr>
        <p:spPr/>
        <p:txBody>
          <a:bodyPr/>
          <a:lstStyle/>
          <a:p>
            <a:endParaRPr lang="fr-FR"/>
          </a:p>
        </p:txBody>
      </p:sp>
      <p:pic>
        <p:nvPicPr>
          <p:cNvPr id="1026" name="Picture 2" descr="figure 1">
            <a:extLst>
              <a:ext uri="{FF2B5EF4-FFF2-40B4-BE49-F238E27FC236}">
                <a16:creationId xmlns:a16="http://schemas.microsoft.com/office/drawing/2014/main" id="{B6005C26-E731-E151-4248-0B59F24F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7" y="1322730"/>
            <a:ext cx="10002766" cy="467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5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3C7AA3-BD5B-0D66-FF46-5C169A1769C4}"/>
              </a:ext>
            </a:extLst>
          </p:cNvPr>
          <p:cNvSpPr>
            <a:spLocks noGrp="1"/>
          </p:cNvSpPr>
          <p:nvPr>
            <p:ph type="title"/>
          </p:nvPr>
        </p:nvSpPr>
        <p:spPr/>
        <p:txBody>
          <a:bodyPr/>
          <a:lstStyle/>
          <a:p>
            <a:r>
              <a:rPr lang="fr-FR" dirty="0"/>
              <a:t>Concept to remember</a:t>
            </a:r>
          </a:p>
        </p:txBody>
      </p:sp>
      <p:sp>
        <p:nvSpPr>
          <p:cNvPr id="3" name="Espace réservé du contenu 2">
            <a:extLst>
              <a:ext uri="{FF2B5EF4-FFF2-40B4-BE49-F238E27FC236}">
                <a16:creationId xmlns:a16="http://schemas.microsoft.com/office/drawing/2014/main" id="{3A162E23-46B8-0F2D-A7DE-D91698443AE1}"/>
              </a:ext>
            </a:extLst>
          </p:cNvPr>
          <p:cNvSpPr>
            <a:spLocks noGrp="1"/>
          </p:cNvSpPr>
          <p:nvPr>
            <p:ph idx="1"/>
          </p:nvPr>
        </p:nvSpPr>
        <p:spPr/>
        <p:txBody>
          <a:bodyPr/>
          <a:lstStyle/>
          <a:p>
            <a:r>
              <a:rPr lang="fr-FR" dirty="0" err="1"/>
              <a:t>Libertarian</a:t>
            </a:r>
            <a:r>
              <a:rPr lang="fr-FR" dirty="0"/>
              <a:t> </a:t>
            </a:r>
            <a:r>
              <a:rPr lang="fr-FR" dirty="0" err="1"/>
              <a:t>paternalism</a:t>
            </a:r>
            <a:r>
              <a:rPr lang="fr-FR" dirty="0"/>
              <a:t> </a:t>
            </a:r>
            <a:r>
              <a:rPr lang="fr-FR" dirty="0" err="1"/>
              <a:t>is</a:t>
            </a:r>
            <a:r>
              <a:rPr lang="fr-FR" dirty="0"/>
              <a:t> the concept </a:t>
            </a:r>
            <a:r>
              <a:rPr lang="fr-FR" dirty="0" err="1"/>
              <a:t>that</a:t>
            </a:r>
            <a:r>
              <a:rPr lang="fr-FR" dirty="0"/>
              <a:t> researchers and </a:t>
            </a:r>
            <a:r>
              <a:rPr lang="fr-FR" dirty="0" err="1"/>
              <a:t>policy</a:t>
            </a:r>
            <a:r>
              <a:rPr lang="fr-FR" dirty="0"/>
              <a:t>-makers knows better than the population the correct way to </a:t>
            </a:r>
            <a:r>
              <a:rPr lang="fr-FR" dirty="0" err="1"/>
              <a:t>behave</a:t>
            </a:r>
            <a:r>
              <a:rPr lang="fr-FR" dirty="0"/>
              <a:t> </a:t>
            </a:r>
            <a:r>
              <a:rPr lang="fr-FR" dirty="0" err="1"/>
              <a:t>based</a:t>
            </a:r>
            <a:r>
              <a:rPr lang="fr-FR" dirty="0"/>
              <a:t> on behavioral </a:t>
            </a:r>
            <a:r>
              <a:rPr lang="fr-FR" dirty="0" err="1"/>
              <a:t>economics</a:t>
            </a:r>
            <a:r>
              <a:rPr lang="fr-FR" dirty="0"/>
              <a:t> </a:t>
            </a:r>
            <a:r>
              <a:rPr lang="fr-FR" dirty="0" err="1"/>
              <a:t>findings</a:t>
            </a:r>
            <a:r>
              <a:rPr lang="fr-FR" dirty="0"/>
              <a:t>, i.e., on what </a:t>
            </a:r>
            <a:r>
              <a:rPr lang="fr-FR" dirty="0" err="1"/>
              <a:t>is</a:t>
            </a:r>
            <a:r>
              <a:rPr lang="fr-FR" dirty="0"/>
              <a:t> an </a:t>
            </a:r>
            <a:r>
              <a:rPr lang="fr-FR" dirty="0" err="1"/>
              <a:t>informed</a:t>
            </a:r>
            <a:r>
              <a:rPr lang="fr-FR" dirty="0"/>
              <a:t> and rational decision (</a:t>
            </a:r>
            <a:r>
              <a:rPr lang="fr-FR" dirty="0" err="1"/>
              <a:t>paternalism</a:t>
            </a:r>
            <a:r>
              <a:rPr lang="fr-FR" dirty="0"/>
              <a:t>), and they can influence their </a:t>
            </a:r>
            <a:r>
              <a:rPr lang="fr-FR" dirty="0" err="1"/>
              <a:t>behaviors</a:t>
            </a:r>
            <a:r>
              <a:rPr lang="fr-FR" dirty="0"/>
              <a:t> </a:t>
            </a:r>
            <a:r>
              <a:rPr lang="fr-FR" dirty="0" err="1"/>
              <a:t>whithout</a:t>
            </a:r>
            <a:r>
              <a:rPr lang="fr-FR" dirty="0"/>
              <a:t> </a:t>
            </a:r>
            <a:r>
              <a:rPr lang="fr-FR" dirty="0" err="1"/>
              <a:t>constraining</a:t>
            </a:r>
            <a:r>
              <a:rPr lang="fr-FR" dirty="0"/>
              <a:t> them (</a:t>
            </a:r>
            <a:r>
              <a:rPr lang="fr-FR" dirty="0" err="1"/>
              <a:t>libertarian</a:t>
            </a:r>
            <a:r>
              <a:rPr lang="fr-FR" dirty="0"/>
              <a:t>).</a:t>
            </a:r>
          </a:p>
          <a:p>
            <a:r>
              <a:rPr lang="fr-FR" dirty="0"/>
              <a:t>One </a:t>
            </a:r>
            <a:r>
              <a:rPr lang="fr-FR" dirty="0" err="1"/>
              <a:t>core</a:t>
            </a:r>
            <a:r>
              <a:rPr lang="fr-FR" dirty="0"/>
              <a:t> concept </a:t>
            </a:r>
            <a:r>
              <a:rPr lang="fr-FR" dirty="0" err="1"/>
              <a:t>is</a:t>
            </a:r>
            <a:r>
              <a:rPr lang="fr-FR" dirty="0"/>
              <a:t> Nudges: modification in the </a:t>
            </a:r>
            <a:r>
              <a:rPr lang="fr-FR" dirty="0" err="1"/>
              <a:t>choice</a:t>
            </a:r>
            <a:r>
              <a:rPr lang="fr-FR" dirty="0"/>
              <a:t> architecture to </a:t>
            </a:r>
            <a:r>
              <a:rPr lang="fr-FR" dirty="0" err="1"/>
              <a:t>subtly</a:t>
            </a:r>
            <a:r>
              <a:rPr lang="fr-FR" dirty="0"/>
              <a:t> influence </a:t>
            </a:r>
            <a:r>
              <a:rPr lang="fr-FR" dirty="0" err="1"/>
              <a:t>behaviors</a:t>
            </a:r>
            <a:r>
              <a:rPr lang="fr-FR" dirty="0"/>
              <a:t>.</a:t>
            </a:r>
          </a:p>
          <a:p>
            <a:r>
              <a:rPr lang="fr-FR" dirty="0"/>
              <a:t>The </a:t>
            </a:r>
            <a:r>
              <a:rPr lang="fr-FR" dirty="0" err="1"/>
              <a:t>scientific</a:t>
            </a:r>
            <a:r>
              <a:rPr lang="fr-FR" dirty="0"/>
              <a:t> study of nudges have limitations and </a:t>
            </a:r>
            <a:r>
              <a:rPr lang="fr-FR" dirty="0" err="1"/>
              <a:t>criticisms</a:t>
            </a:r>
            <a:r>
              <a:rPr lang="fr-FR" dirty="0"/>
              <a:t> </a:t>
            </a:r>
            <a:r>
              <a:rPr lang="fr-FR" dirty="0" err="1"/>
              <a:t>regarding</a:t>
            </a:r>
            <a:r>
              <a:rPr lang="fr-FR" dirty="0"/>
              <a:t> the </a:t>
            </a:r>
            <a:r>
              <a:rPr lang="fr-FR" dirty="0" err="1"/>
              <a:t>quality</a:t>
            </a:r>
            <a:r>
              <a:rPr lang="fr-FR" dirty="0"/>
              <a:t> of the studies </a:t>
            </a:r>
            <a:r>
              <a:rPr lang="fr-FR" dirty="0" err="1"/>
              <a:t>produced</a:t>
            </a:r>
            <a:r>
              <a:rPr lang="fr-FR" dirty="0"/>
              <a:t>, the </a:t>
            </a:r>
            <a:r>
              <a:rPr lang="fr-FR" dirty="0" err="1"/>
              <a:t>political</a:t>
            </a:r>
            <a:r>
              <a:rPr lang="fr-FR" dirty="0"/>
              <a:t> orientation of the </a:t>
            </a:r>
            <a:r>
              <a:rPr lang="fr-FR" dirty="0" err="1"/>
              <a:t>theory</a:t>
            </a:r>
            <a:r>
              <a:rPr lang="fr-FR" dirty="0"/>
              <a:t> (</a:t>
            </a:r>
            <a:r>
              <a:rPr lang="fr-FR" dirty="0" err="1"/>
              <a:t>individual</a:t>
            </a:r>
            <a:r>
              <a:rPr lang="fr-FR" dirty="0"/>
              <a:t> versus </a:t>
            </a:r>
            <a:r>
              <a:rPr lang="fr-FR" dirty="0" err="1"/>
              <a:t>systemic</a:t>
            </a:r>
            <a:r>
              <a:rPr lang="fr-FR" dirty="0"/>
              <a:t>), the </a:t>
            </a:r>
            <a:r>
              <a:rPr lang="fr-FR" dirty="0" err="1"/>
              <a:t>limited</a:t>
            </a:r>
            <a:r>
              <a:rPr lang="fr-FR" dirty="0"/>
              <a:t> </a:t>
            </a:r>
            <a:r>
              <a:rPr lang="fr-FR" dirty="0" err="1"/>
              <a:t>standardizations</a:t>
            </a:r>
            <a:r>
              <a:rPr lang="fr-FR" dirty="0"/>
              <a:t> of </a:t>
            </a:r>
            <a:r>
              <a:rPr lang="fr-FR" dirty="0" err="1"/>
              <a:t>procedures</a:t>
            </a:r>
            <a:r>
              <a:rPr lang="fr-FR" dirty="0"/>
              <a:t>, and </a:t>
            </a:r>
            <a:r>
              <a:rPr lang="fr-FR" dirty="0" err="1"/>
              <a:t>lack</a:t>
            </a:r>
            <a:r>
              <a:rPr lang="fr-FR" dirty="0"/>
              <a:t> of </a:t>
            </a:r>
            <a:r>
              <a:rPr lang="fr-FR" dirty="0" err="1"/>
              <a:t>generalizability</a:t>
            </a:r>
            <a:r>
              <a:rPr lang="fr-FR" dirty="0"/>
              <a:t>, a high </a:t>
            </a:r>
            <a:r>
              <a:rPr lang="fr-FR" dirty="0" err="1"/>
              <a:t>heterogeneity</a:t>
            </a:r>
            <a:r>
              <a:rPr lang="fr-FR" dirty="0"/>
              <a:t> of the </a:t>
            </a:r>
            <a:r>
              <a:rPr lang="fr-FR" dirty="0" err="1"/>
              <a:t>effects</a:t>
            </a:r>
            <a:r>
              <a:rPr lang="fr-FR" dirty="0"/>
              <a:t>, but also the </a:t>
            </a:r>
            <a:r>
              <a:rPr lang="fr-FR" dirty="0" err="1"/>
              <a:t>lack</a:t>
            </a:r>
            <a:r>
              <a:rPr lang="fr-FR" dirty="0"/>
              <a:t> of </a:t>
            </a:r>
            <a:r>
              <a:rPr lang="fr-FR" dirty="0" err="1"/>
              <a:t>citizens</a:t>
            </a:r>
            <a:r>
              <a:rPr lang="fr-FR" dirty="0"/>
              <a:t> implication and </a:t>
            </a:r>
            <a:r>
              <a:rPr lang="fr-FR" dirty="0" err="1"/>
              <a:t>autonomy</a:t>
            </a:r>
            <a:r>
              <a:rPr lang="fr-FR" dirty="0"/>
              <a:t>.</a:t>
            </a:r>
          </a:p>
          <a:p>
            <a:r>
              <a:rPr lang="fr-FR" dirty="0"/>
              <a:t>Some researchers </a:t>
            </a:r>
            <a:r>
              <a:rPr lang="fr-FR" dirty="0" err="1"/>
              <a:t>advocate</a:t>
            </a:r>
            <a:r>
              <a:rPr lang="fr-FR" dirty="0"/>
              <a:t> for </a:t>
            </a:r>
            <a:r>
              <a:rPr lang="fr-FR" dirty="0" err="1"/>
              <a:t>Boosting</a:t>
            </a:r>
            <a:r>
              <a:rPr lang="fr-FR" dirty="0"/>
              <a:t> instead of </a:t>
            </a:r>
            <a:r>
              <a:rPr lang="fr-FR" dirty="0" err="1"/>
              <a:t>Nudging</a:t>
            </a:r>
            <a:r>
              <a:rPr lang="fr-FR" dirty="0"/>
              <a:t>, </a:t>
            </a:r>
            <a:r>
              <a:rPr lang="fr-FR" dirty="0" err="1"/>
              <a:t>preserving</a:t>
            </a:r>
            <a:r>
              <a:rPr lang="fr-FR" dirty="0"/>
              <a:t> their </a:t>
            </a:r>
            <a:r>
              <a:rPr lang="fr-FR" dirty="0" err="1"/>
              <a:t>autonomy</a:t>
            </a:r>
            <a:r>
              <a:rPr lang="fr-FR" dirty="0"/>
              <a:t>.</a:t>
            </a:r>
          </a:p>
          <a:p>
            <a:r>
              <a:rPr lang="fr-FR" dirty="0"/>
              <a:t>These </a:t>
            </a:r>
            <a:r>
              <a:rPr lang="fr-FR" dirty="0" err="1"/>
              <a:t>debates</a:t>
            </a:r>
            <a:r>
              <a:rPr lang="fr-FR" dirty="0"/>
              <a:t> are in part </a:t>
            </a:r>
            <a:r>
              <a:rPr lang="fr-FR" dirty="0" err="1"/>
              <a:t>scientific</a:t>
            </a:r>
            <a:r>
              <a:rPr lang="fr-FR" dirty="0"/>
              <a:t>, but also </a:t>
            </a:r>
            <a:r>
              <a:rPr lang="fr-FR" dirty="0" err="1"/>
              <a:t>deeply</a:t>
            </a:r>
            <a:r>
              <a:rPr lang="fr-FR" dirty="0"/>
              <a:t> </a:t>
            </a:r>
            <a:r>
              <a:rPr lang="fr-FR" dirty="0" err="1"/>
              <a:t>politicals</a:t>
            </a:r>
            <a:r>
              <a:rPr lang="fr-FR" dirty="0"/>
              <a:t>.</a:t>
            </a:r>
          </a:p>
        </p:txBody>
      </p:sp>
    </p:spTree>
    <p:extLst>
      <p:ext uri="{BB962C8B-B14F-4D97-AF65-F5344CB8AC3E}">
        <p14:creationId xmlns:p14="http://schemas.microsoft.com/office/powerpoint/2010/main" val="2821042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67FD1-FEEA-FE7D-7ACC-82BBF9B66C7C}"/>
              </a:ext>
            </a:extLst>
          </p:cNvPr>
          <p:cNvSpPr>
            <a:spLocks noGrp="1"/>
          </p:cNvSpPr>
          <p:nvPr>
            <p:ph type="title"/>
          </p:nvPr>
        </p:nvSpPr>
        <p:spPr/>
        <p:txBody>
          <a:bodyPr/>
          <a:lstStyle/>
          <a:p>
            <a:r>
              <a:rPr lang="fr-FR" dirty="0"/>
              <a:t>The end of the end</a:t>
            </a:r>
          </a:p>
        </p:txBody>
      </p:sp>
      <p:sp>
        <p:nvSpPr>
          <p:cNvPr id="3" name="Espace réservé du contenu 2">
            <a:extLst>
              <a:ext uri="{FF2B5EF4-FFF2-40B4-BE49-F238E27FC236}">
                <a16:creationId xmlns:a16="http://schemas.microsoft.com/office/drawing/2014/main" id="{E912A971-BDE7-C199-3EC0-8BFC61955CC8}"/>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737502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A880A-3315-4D1C-0C25-298E1BFBB9CD}"/>
              </a:ext>
            </a:extLst>
          </p:cNvPr>
          <p:cNvSpPr>
            <a:spLocks noGrp="1"/>
          </p:cNvSpPr>
          <p:nvPr>
            <p:ph type="title"/>
          </p:nvPr>
        </p:nvSpPr>
        <p:spPr/>
        <p:txBody>
          <a:bodyPr>
            <a:normAutofit/>
          </a:bodyPr>
          <a:lstStyle/>
          <a:p>
            <a:r>
              <a:rPr lang="fr-FR" dirty="0"/>
              <a:t>Behavioral </a:t>
            </a:r>
            <a:r>
              <a:rPr lang="fr-FR" dirty="0" err="1"/>
              <a:t>Economics</a:t>
            </a:r>
            <a:r>
              <a:rPr lang="fr-FR" dirty="0"/>
              <a:t> on decision-</a:t>
            </a:r>
            <a:r>
              <a:rPr lang="fr-FR" dirty="0" err="1"/>
              <a:t>making</a:t>
            </a:r>
            <a:endParaRPr lang="fr-FR" dirty="0"/>
          </a:p>
        </p:txBody>
      </p:sp>
      <p:sp>
        <p:nvSpPr>
          <p:cNvPr id="3" name="Espace réservé du contenu 2">
            <a:extLst>
              <a:ext uri="{FF2B5EF4-FFF2-40B4-BE49-F238E27FC236}">
                <a16:creationId xmlns:a16="http://schemas.microsoft.com/office/drawing/2014/main" id="{8AE3E9E8-FE11-C9BB-12CC-40847560E99F}"/>
              </a:ext>
            </a:extLst>
          </p:cNvPr>
          <p:cNvSpPr>
            <a:spLocks noGrp="1"/>
          </p:cNvSpPr>
          <p:nvPr>
            <p:ph idx="1"/>
          </p:nvPr>
        </p:nvSpPr>
        <p:spPr/>
        <p:txBody>
          <a:bodyPr>
            <a:normAutofit/>
          </a:bodyPr>
          <a:lstStyle/>
          <a:p>
            <a:r>
              <a:rPr lang="fr-FR" sz="2800" dirty="0"/>
              <a:t>There are </a:t>
            </a:r>
            <a:r>
              <a:rPr lang="fr-FR" sz="2800" dirty="0" err="1"/>
              <a:t>criticism</a:t>
            </a:r>
            <a:r>
              <a:rPr lang="fr-FR" sz="2800" dirty="0"/>
              <a:t> of </a:t>
            </a:r>
            <a:r>
              <a:rPr lang="fr-FR" sz="2800" dirty="0" err="1"/>
              <a:t>neoclassical</a:t>
            </a:r>
            <a:r>
              <a:rPr lang="fr-FR" sz="2800" dirty="0"/>
              <a:t> </a:t>
            </a:r>
            <a:r>
              <a:rPr lang="fr-FR" sz="2800" dirty="0" err="1"/>
              <a:t>theories</a:t>
            </a:r>
            <a:r>
              <a:rPr lang="fr-FR" sz="2800" dirty="0"/>
              <a:t> on « what </a:t>
            </a:r>
            <a:r>
              <a:rPr lang="fr-FR" sz="2800" dirty="0" err="1"/>
              <a:t>is</a:t>
            </a:r>
            <a:r>
              <a:rPr lang="fr-FR" sz="2800" dirty="0"/>
              <a:t> » </a:t>
            </a:r>
            <a:r>
              <a:rPr lang="fr-FR" sz="2800" dirty="0" err="1"/>
              <a:t>rationality</a:t>
            </a:r>
            <a:endParaRPr lang="fr-FR" sz="2800" dirty="0"/>
          </a:p>
          <a:p>
            <a:r>
              <a:rPr lang="fr-FR" sz="2800" dirty="0" err="1"/>
              <a:t>However</a:t>
            </a:r>
            <a:r>
              <a:rPr lang="fr-FR" sz="2800" dirty="0"/>
              <a:t>, if </a:t>
            </a:r>
            <a:r>
              <a:rPr lang="fr-FR" sz="2800" dirty="0" err="1"/>
              <a:t>we</a:t>
            </a:r>
            <a:r>
              <a:rPr lang="fr-FR" sz="2800" dirty="0"/>
              <a:t> study decision-</a:t>
            </a:r>
            <a:r>
              <a:rPr lang="fr-FR" sz="2800" dirty="0" err="1"/>
              <a:t>making</a:t>
            </a:r>
            <a:r>
              <a:rPr lang="fr-FR" sz="2800" dirty="0"/>
              <a:t> </a:t>
            </a:r>
            <a:r>
              <a:rPr lang="fr-FR" sz="2800" dirty="0" err="1"/>
              <a:t>based</a:t>
            </a:r>
            <a:r>
              <a:rPr lang="fr-FR" sz="2800" dirty="0"/>
              <a:t> on </a:t>
            </a:r>
            <a:r>
              <a:rPr lang="fr-FR" sz="2800" dirty="0" err="1"/>
              <a:t>rationality</a:t>
            </a:r>
            <a:r>
              <a:rPr lang="fr-FR" sz="2800" dirty="0"/>
              <a:t>, </a:t>
            </a:r>
            <a:r>
              <a:rPr lang="fr-FR" sz="2800" dirty="0" err="1"/>
              <a:t>we</a:t>
            </a:r>
            <a:r>
              <a:rPr lang="fr-FR" sz="2800" dirty="0"/>
              <a:t> </a:t>
            </a:r>
            <a:r>
              <a:rPr lang="fr-FR" sz="2800" dirty="0" err="1"/>
              <a:t>see</a:t>
            </a:r>
            <a:r>
              <a:rPr lang="fr-FR" sz="2800" dirty="0"/>
              <a:t> </a:t>
            </a:r>
            <a:r>
              <a:rPr lang="fr-FR" sz="2800" dirty="0" err="1"/>
              <a:t>that</a:t>
            </a:r>
            <a:r>
              <a:rPr lang="fr-FR" sz="2800" dirty="0"/>
              <a:t> people make </a:t>
            </a:r>
            <a:r>
              <a:rPr lang="fr-FR" sz="2800" dirty="0" err="1"/>
              <a:t>several</a:t>
            </a:r>
            <a:r>
              <a:rPr lang="fr-FR" sz="2800" dirty="0"/>
              <a:t> </a:t>
            </a:r>
            <a:r>
              <a:rPr lang="fr-FR" sz="2800" dirty="0" err="1"/>
              <a:t>errors</a:t>
            </a:r>
            <a:endParaRPr lang="fr-FR" sz="2800" dirty="0"/>
          </a:p>
          <a:p>
            <a:r>
              <a:rPr lang="fr-FR" sz="2800" dirty="0"/>
              <a:t>Only a few have been found as </a:t>
            </a:r>
            <a:r>
              <a:rPr lang="fr-FR" sz="2800" dirty="0" err="1"/>
              <a:t>systematic</a:t>
            </a:r>
            <a:endParaRPr lang="fr-FR" sz="2800" dirty="0"/>
          </a:p>
          <a:p>
            <a:r>
              <a:rPr lang="fr-FR" sz="2800" dirty="0"/>
              <a:t>Most of them are noise</a:t>
            </a:r>
          </a:p>
          <a:p>
            <a:pPr lvl="1"/>
            <a:r>
              <a:rPr lang="fr-FR" sz="2800" dirty="0" err="1"/>
              <a:t>Because</a:t>
            </a:r>
            <a:r>
              <a:rPr lang="fr-FR" sz="2800" dirty="0"/>
              <a:t> of </a:t>
            </a:r>
            <a:r>
              <a:rPr lang="fr-FR" sz="2800" dirty="0" err="1"/>
              <a:t>complexity</a:t>
            </a:r>
            <a:r>
              <a:rPr lang="fr-FR" sz="2800" dirty="0"/>
              <a:t> of </a:t>
            </a:r>
            <a:r>
              <a:rPr lang="fr-FR" sz="2800" dirty="0" err="1"/>
              <a:t>human</a:t>
            </a:r>
            <a:r>
              <a:rPr lang="fr-FR" sz="2800" dirty="0"/>
              <a:t> being</a:t>
            </a:r>
          </a:p>
          <a:p>
            <a:pPr lvl="1"/>
            <a:r>
              <a:rPr lang="fr-FR" sz="2800" dirty="0" err="1"/>
              <a:t>Because</a:t>
            </a:r>
            <a:r>
              <a:rPr lang="fr-FR" sz="2800" dirty="0"/>
              <a:t> of </a:t>
            </a:r>
            <a:r>
              <a:rPr lang="fr-FR" sz="2800" dirty="0" err="1"/>
              <a:t>context</a:t>
            </a:r>
            <a:r>
              <a:rPr lang="fr-FR" sz="2800" dirty="0"/>
              <a:t> </a:t>
            </a:r>
            <a:r>
              <a:rPr lang="fr-FR" sz="2800" dirty="0" err="1"/>
              <a:t>dependency</a:t>
            </a:r>
            <a:endParaRPr lang="fr-FR" sz="2800" dirty="0"/>
          </a:p>
          <a:p>
            <a:pPr lvl="1"/>
            <a:r>
              <a:rPr lang="fr-FR" sz="2800" dirty="0" err="1"/>
              <a:t>Because</a:t>
            </a:r>
            <a:r>
              <a:rPr lang="fr-FR" sz="2800" dirty="0"/>
              <a:t> of the difference between </a:t>
            </a:r>
            <a:r>
              <a:rPr lang="fr-FR" sz="2800" dirty="0" err="1"/>
              <a:t>experimental</a:t>
            </a:r>
            <a:r>
              <a:rPr lang="fr-FR" sz="2800" dirty="0"/>
              <a:t> </a:t>
            </a:r>
            <a:r>
              <a:rPr lang="fr-FR" sz="2800" dirty="0" err="1"/>
              <a:t>method</a:t>
            </a:r>
            <a:r>
              <a:rPr lang="fr-FR" sz="2800" dirty="0"/>
              <a:t> used</a:t>
            </a:r>
          </a:p>
        </p:txBody>
      </p:sp>
    </p:spTree>
    <p:extLst>
      <p:ext uri="{BB962C8B-B14F-4D97-AF65-F5344CB8AC3E}">
        <p14:creationId xmlns:p14="http://schemas.microsoft.com/office/powerpoint/2010/main" val="16155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F8CC1B-8CEF-3643-BDAF-EBBD9D95A9A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3F2F8FE-CDB7-4D78-8F67-427BDED0B1DE}"/>
              </a:ext>
            </a:extLst>
          </p:cNvPr>
          <p:cNvSpPr>
            <a:spLocks noGrp="1"/>
          </p:cNvSpPr>
          <p:nvPr>
            <p:ph idx="1"/>
          </p:nvPr>
        </p:nvSpPr>
        <p:spPr/>
        <p:txBody>
          <a:bodyPr>
            <a:normAutofit/>
          </a:bodyPr>
          <a:lstStyle/>
          <a:p>
            <a:r>
              <a:rPr lang="fr-FR" sz="2400" dirty="0"/>
              <a:t>Researchers </a:t>
            </a:r>
            <a:r>
              <a:rPr lang="fr-FR" sz="2400" dirty="0" err="1"/>
              <a:t>need</a:t>
            </a:r>
            <a:r>
              <a:rPr lang="fr-FR" sz="2400" dirty="0"/>
              <a:t> to </a:t>
            </a:r>
            <a:r>
              <a:rPr lang="fr-FR" sz="2400" dirty="0" err="1"/>
              <a:t>be</a:t>
            </a:r>
            <a:r>
              <a:rPr lang="fr-FR" sz="2400" dirty="0"/>
              <a:t> </a:t>
            </a:r>
            <a:r>
              <a:rPr lang="fr-FR" sz="2400" dirty="0" err="1"/>
              <a:t>careful</a:t>
            </a:r>
            <a:r>
              <a:rPr lang="fr-FR" sz="2400" dirty="0"/>
              <a:t> at:</a:t>
            </a:r>
          </a:p>
          <a:p>
            <a:r>
              <a:rPr lang="en-US" sz="2400" dirty="0"/>
              <a:t>1. Small sample statistics are mistaken for people’s biases. </a:t>
            </a:r>
          </a:p>
          <a:p>
            <a:pPr lvl="1"/>
            <a:r>
              <a:rPr lang="en-US" sz="2400" dirty="0"/>
              <a:t>The statistics of small samples can systematically differ from the population parameters. If researchers ignore this difference, they will mistake correct judgments about small samples for systematic biases. </a:t>
            </a:r>
          </a:p>
          <a:p>
            <a:r>
              <a:rPr lang="en-US" sz="2400" dirty="0"/>
              <a:t>2. Unsystematic errors are mistaken for systematic biases. </a:t>
            </a:r>
          </a:p>
          <a:p>
            <a:pPr lvl="1"/>
            <a:r>
              <a:rPr lang="en-US" sz="2400" dirty="0"/>
              <a:t>A bias is a systematic error, not an unsystematic one. </a:t>
            </a:r>
          </a:p>
          <a:p>
            <a:r>
              <a:rPr lang="en-US" sz="2400" dirty="0"/>
              <a:t>3. Logically equivalent frames are mistaken as informationally equivalent. </a:t>
            </a:r>
          </a:p>
          <a:p>
            <a:pPr lvl="1"/>
            <a:r>
              <a:rPr lang="en-US" sz="2400" dirty="0"/>
              <a:t>To pay attention to how a message is framed is not a logical error but an essential feature of human intelligence.</a:t>
            </a:r>
            <a:endParaRPr lang="fr-FR" sz="2400" dirty="0"/>
          </a:p>
        </p:txBody>
      </p:sp>
    </p:spTree>
    <p:extLst>
      <p:ext uri="{BB962C8B-B14F-4D97-AF65-F5344CB8AC3E}">
        <p14:creationId xmlns:p14="http://schemas.microsoft.com/office/powerpoint/2010/main" val="382254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EF88-6103-2E52-888B-40073C228EFA}"/>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71AB3593-14FC-83F3-1810-D472218B25BD}"/>
              </a:ext>
            </a:extLst>
          </p:cNvPr>
          <p:cNvSpPr>
            <a:spLocks noGrp="1"/>
          </p:cNvSpPr>
          <p:nvPr>
            <p:ph idx="1"/>
          </p:nvPr>
        </p:nvSpPr>
        <p:spPr/>
        <p:txBody>
          <a:bodyPr>
            <a:normAutofit/>
          </a:bodyPr>
          <a:lstStyle/>
          <a:p>
            <a:r>
              <a:rPr lang="en-GB" sz="2800" dirty="0"/>
              <a:t>We came from « we are all victims of our biases because we are irrational »,</a:t>
            </a:r>
          </a:p>
          <a:p>
            <a:r>
              <a:rPr lang="en-GB" sz="2800" dirty="0"/>
              <a:t>To « we have developed a theory of rationality and irrationality and are trying to figure out how , and how well this theory applies in real-life situations ».</a:t>
            </a:r>
          </a:p>
          <a:p>
            <a:r>
              <a:rPr lang="en-GB" sz="2800" dirty="0"/>
              <a:t>Are we intuitive statisticians or irrational beings? It depends on the choice, the context of the choice and the way we measure it.</a:t>
            </a:r>
          </a:p>
        </p:txBody>
      </p:sp>
    </p:spTree>
    <p:extLst>
      <p:ext uri="{BB962C8B-B14F-4D97-AF65-F5344CB8AC3E}">
        <p14:creationId xmlns:p14="http://schemas.microsoft.com/office/powerpoint/2010/main" val="299386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88520-01C6-BF99-36AB-A12471E8100A}"/>
              </a:ext>
            </a:extLst>
          </p:cNvPr>
          <p:cNvSpPr>
            <a:spLocks noGrp="1"/>
          </p:cNvSpPr>
          <p:nvPr>
            <p:ph type="title"/>
          </p:nvPr>
        </p:nvSpPr>
        <p:spPr/>
        <p:txBody>
          <a:bodyPr/>
          <a:lstStyle/>
          <a:p>
            <a:r>
              <a:rPr lang="fr-FR" dirty="0" err="1"/>
              <a:t>References</a:t>
            </a:r>
            <a:r>
              <a:rPr lang="fr-FR" dirty="0"/>
              <a:t> 1/2</a:t>
            </a:r>
          </a:p>
        </p:txBody>
      </p:sp>
      <p:sp>
        <p:nvSpPr>
          <p:cNvPr id="3" name="Espace réservé du contenu 2">
            <a:extLst>
              <a:ext uri="{FF2B5EF4-FFF2-40B4-BE49-F238E27FC236}">
                <a16:creationId xmlns:a16="http://schemas.microsoft.com/office/drawing/2014/main" id="{B2EB9F34-3488-F78A-4D79-6AC2B1DA57BB}"/>
              </a:ext>
            </a:extLst>
          </p:cNvPr>
          <p:cNvSpPr>
            <a:spLocks noGrp="1"/>
          </p:cNvSpPr>
          <p:nvPr>
            <p:ph idx="1"/>
          </p:nvPr>
        </p:nvSpPr>
        <p:spPr>
          <a:xfrm>
            <a:off x="755073" y="1253331"/>
            <a:ext cx="10515600" cy="4351338"/>
          </a:xfrm>
        </p:spPr>
        <p:txBody>
          <a:bodyPr/>
          <a:lstStyle/>
          <a:p>
            <a:r>
              <a:rPr lang="en-US" sz="1600" dirty="0"/>
              <a:t>Bryan, C. J., Tipton, E., &amp; Yeager, D. S. (2021). </a:t>
            </a:r>
            <a:r>
              <a:rPr lang="en-US" sz="1600" dirty="0" err="1"/>
              <a:t>Behavioural</a:t>
            </a:r>
            <a:r>
              <a:rPr lang="en-US" sz="1600" dirty="0"/>
              <a:t> science is unlikely to change the world without a heterogeneity revolution. Nature human </a:t>
            </a:r>
            <a:r>
              <a:rPr lang="en-US" sz="1600" dirty="0" err="1"/>
              <a:t>behaviour</a:t>
            </a:r>
            <a:r>
              <a:rPr lang="en-US" sz="1600" dirty="0"/>
              <a:t>, 5(8), 980-989.</a:t>
            </a:r>
            <a:endParaRPr lang="fr-FR" sz="1600" dirty="0"/>
          </a:p>
          <a:p>
            <a:r>
              <a:rPr lang="fr-FR" sz="1600" dirty="0"/>
              <a:t>Chandrashekar, S., Cheng‎, Y. H., </a:t>
            </a:r>
            <a:r>
              <a:rPr lang="fr-FR" sz="1600" dirty="0" err="1"/>
              <a:t>Fong</a:t>
            </a:r>
            <a:r>
              <a:rPr lang="fr-FR" sz="1600" dirty="0"/>
              <a:t>‎, C. L., Leung‎, Y. C., Wong, Y. T., Cheng, B. L., &amp; Feldman, G. (2021). Frequency estimation and </a:t>
            </a:r>
            <a:r>
              <a:rPr lang="fr-FR" sz="1600" dirty="0" err="1"/>
              <a:t>semantic</a:t>
            </a:r>
            <a:r>
              <a:rPr lang="fr-FR" sz="1600" dirty="0"/>
              <a:t> </a:t>
            </a:r>
            <a:r>
              <a:rPr lang="fr-FR" sz="1600" dirty="0" err="1"/>
              <a:t>ambiguity</a:t>
            </a:r>
            <a:r>
              <a:rPr lang="fr-FR" sz="1600" dirty="0"/>
              <a:t> do not </a:t>
            </a:r>
            <a:r>
              <a:rPr lang="fr-FR" sz="1600" dirty="0" err="1"/>
              <a:t>eliminate</a:t>
            </a:r>
            <a:r>
              <a:rPr lang="fr-FR" sz="1600" dirty="0"/>
              <a:t> ‎</a:t>
            </a:r>
            <a:r>
              <a:rPr lang="fr-FR" sz="1600" dirty="0" err="1"/>
              <a:t>conjunction</a:t>
            </a:r>
            <a:r>
              <a:rPr lang="fr-FR" sz="1600" dirty="0"/>
              <a:t> </a:t>
            </a:r>
            <a:r>
              <a:rPr lang="fr-FR" sz="1600" dirty="0" err="1"/>
              <a:t>bias</a:t>
            </a:r>
            <a:r>
              <a:rPr lang="fr-FR" sz="1600" dirty="0"/>
              <a:t>, when </a:t>
            </a:r>
            <a:r>
              <a:rPr lang="fr-FR" sz="1600" dirty="0" err="1"/>
              <a:t>it</a:t>
            </a:r>
            <a:r>
              <a:rPr lang="fr-FR" sz="1600" dirty="0"/>
              <a:t> ‎</a:t>
            </a:r>
            <a:r>
              <a:rPr lang="fr-FR" sz="1600" dirty="0" err="1"/>
              <a:t>occurs</a:t>
            </a:r>
            <a:r>
              <a:rPr lang="fr-FR" sz="1600" dirty="0"/>
              <a:t>: </a:t>
            </a:r>
            <a:r>
              <a:rPr lang="fr-FR" sz="1600" dirty="0" err="1"/>
              <a:t>Replication</a:t>
            </a:r>
            <a:r>
              <a:rPr lang="fr-FR" sz="1600" dirty="0"/>
              <a:t> and extension of ‎</a:t>
            </a:r>
            <a:r>
              <a:rPr lang="fr-FR" sz="1600" dirty="0" err="1"/>
              <a:t>Mellers</a:t>
            </a:r>
            <a:r>
              <a:rPr lang="fr-FR" sz="1600" dirty="0"/>
              <a:t>, Hertwig, and Kahneman (2001)‎. In Meta-Psychology (Vol. 5). Linnaeus </a:t>
            </a:r>
            <a:r>
              <a:rPr lang="fr-FR" sz="1600" dirty="0" err="1"/>
              <a:t>University</a:t>
            </a:r>
            <a:r>
              <a:rPr lang="fr-FR" sz="1600" dirty="0"/>
              <a:t>. </a:t>
            </a:r>
            <a:r>
              <a:rPr lang="fr-FR" sz="1600" dirty="0">
                <a:hlinkClick r:id="rId2"/>
              </a:rPr>
              <a:t>https://doi.org/10.15626/mp.2020.2474</a:t>
            </a:r>
            <a:endParaRPr lang="fr-FR" sz="1600" dirty="0"/>
          </a:p>
          <a:p>
            <a:r>
              <a:rPr lang="en-US" sz="1600" dirty="0" err="1"/>
              <a:t>Chater</a:t>
            </a:r>
            <a:r>
              <a:rPr lang="en-US" sz="1600" dirty="0"/>
              <a:t>, N., &amp; Loewenstein, G. F. (2022). The </a:t>
            </a:r>
            <a:r>
              <a:rPr lang="en-US" sz="1600" dirty="0" err="1"/>
              <a:t>i</a:t>
            </a:r>
            <a:r>
              <a:rPr lang="en-US" sz="1600" dirty="0"/>
              <a:t>-Frame and the s-Frame: How Focusing on the Individual-Level Solutions Has Led Behavioral Public Policy Astray. In SSRN Electronic Journal. Elsevier BV. https://doi.org/10.2139/ssrn.4046264 </a:t>
            </a:r>
            <a:endParaRPr lang="fr-FR" sz="1600" dirty="0"/>
          </a:p>
          <a:p>
            <a:r>
              <a:rPr lang="fr-FR" sz="1600" dirty="0" err="1"/>
              <a:t>DellaVigna</a:t>
            </a:r>
            <a:r>
              <a:rPr lang="fr-FR" sz="1600" dirty="0"/>
              <a:t>, S., &amp; Linos, E. (2022). </a:t>
            </a:r>
            <a:r>
              <a:rPr lang="fr-FR" sz="1600" dirty="0" err="1"/>
              <a:t>RCTs</a:t>
            </a:r>
            <a:r>
              <a:rPr lang="fr-FR" sz="1600" dirty="0"/>
              <a:t> to </a:t>
            </a:r>
            <a:r>
              <a:rPr lang="fr-FR" sz="1600" dirty="0" err="1"/>
              <a:t>scale</a:t>
            </a:r>
            <a:r>
              <a:rPr lang="fr-FR" sz="1600" dirty="0"/>
              <a:t>: </a:t>
            </a:r>
            <a:r>
              <a:rPr lang="fr-FR" sz="1600" dirty="0" err="1"/>
              <a:t>Comprehensive</a:t>
            </a:r>
            <a:r>
              <a:rPr lang="fr-FR" sz="1600" dirty="0"/>
              <a:t> </a:t>
            </a:r>
            <a:r>
              <a:rPr lang="fr-FR" sz="1600" dirty="0" err="1"/>
              <a:t>evidence</a:t>
            </a:r>
            <a:r>
              <a:rPr lang="fr-FR" sz="1600" dirty="0"/>
              <a:t> from two nudge units. </a:t>
            </a:r>
            <a:r>
              <a:rPr lang="fr-FR" sz="1600" i="1" dirty="0" err="1"/>
              <a:t>Econometrica</a:t>
            </a:r>
            <a:r>
              <a:rPr lang="fr-FR" sz="1600" dirty="0"/>
              <a:t>, </a:t>
            </a:r>
            <a:r>
              <a:rPr lang="fr-FR" sz="1600" i="1" dirty="0"/>
              <a:t>90</a:t>
            </a:r>
            <a:r>
              <a:rPr lang="fr-FR" sz="1600" dirty="0"/>
              <a:t>(1), 81-116.</a:t>
            </a:r>
          </a:p>
          <a:p>
            <a:r>
              <a:rPr lang="fr-FR" sz="1600" dirty="0" err="1"/>
              <a:t>Gigerenzer</a:t>
            </a:r>
            <a:r>
              <a:rPr lang="fr-FR" sz="1600" dirty="0"/>
              <a:t>, G. (2018). The </a:t>
            </a:r>
            <a:r>
              <a:rPr lang="fr-FR" sz="1600" dirty="0" err="1"/>
              <a:t>Bias</a:t>
            </a:r>
            <a:r>
              <a:rPr lang="fr-FR" sz="1600" dirty="0"/>
              <a:t> </a:t>
            </a:r>
            <a:r>
              <a:rPr lang="fr-FR" sz="1600" dirty="0" err="1"/>
              <a:t>Bias</a:t>
            </a:r>
            <a:r>
              <a:rPr lang="fr-FR" sz="1600" dirty="0"/>
              <a:t> in Behavioral </a:t>
            </a:r>
            <a:r>
              <a:rPr lang="fr-FR" sz="1600" dirty="0" err="1"/>
              <a:t>Economics</a:t>
            </a:r>
            <a:r>
              <a:rPr lang="fr-FR" sz="1600" dirty="0"/>
              <a:t>. In </a:t>
            </a:r>
            <a:r>
              <a:rPr lang="fr-FR" sz="1600" dirty="0" err="1"/>
              <a:t>Review</a:t>
            </a:r>
            <a:r>
              <a:rPr lang="fr-FR" sz="1600" dirty="0"/>
              <a:t> of Behavioral </a:t>
            </a:r>
            <a:r>
              <a:rPr lang="fr-FR" sz="1600" dirty="0" err="1"/>
              <a:t>Economics</a:t>
            </a:r>
            <a:r>
              <a:rPr lang="fr-FR" sz="1600" dirty="0"/>
              <a:t> (Vol. 5, Issues 3–4, pp. 303–336). Now Publishers. </a:t>
            </a:r>
            <a:r>
              <a:rPr lang="fr-FR" sz="1600" dirty="0">
                <a:hlinkClick r:id="rId3"/>
              </a:rPr>
              <a:t>https://doi.org/10.1561/105.00000092</a:t>
            </a:r>
            <a:endParaRPr lang="fr-FR" sz="1600" dirty="0"/>
          </a:p>
          <a:p>
            <a:r>
              <a:rPr lang="en-US" sz="1600" dirty="0" err="1"/>
              <a:t>Hallsworth</a:t>
            </a:r>
            <a:r>
              <a:rPr lang="en-US" sz="1600" dirty="0"/>
              <a:t>, M. (2023). A manifesto for applying </a:t>
            </a:r>
            <a:r>
              <a:rPr lang="en-US" sz="1600" dirty="0" err="1"/>
              <a:t>behavioural</a:t>
            </a:r>
            <a:r>
              <a:rPr lang="en-US" sz="1600" dirty="0"/>
              <a:t> science. </a:t>
            </a:r>
            <a:r>
              <a:rPr lang="en-US" sz="1600" i="1" dirty="0"/>
              <a:t>Nature Human </a:t>
            </a:r>
            <a:r>
              <a:rPr lang="en-US" sz="1600" i="1" dirty="0" err="1"/>
              <a:t>Behaviour</a:t>
            </a:r>
            <a:r>
              <a:rPr lang="en-US" sz="1600" dirty="0"/>
              <a:t>, </a:t>
            </a:r>
            <a:r>
              <a:rPr lang="en-US" sz="1600" i="1" dirty="0"/>
              <a:t>7</a:t>
            </a:r>
            <a:r>
              <a:rPr lang="en-US" sz="1600" dirty="0"/>
              <a:t>(3), 310-322.</a:t>
            </a:r>
            <a:endParaRPr lang="fr-FR" sz="1600" dirty="0"/>
          </a:p>
          <a:p>
            <a:r>
              <a:rPr lang="fr-FR" sz="1600" dirty="0" err="1"/>
              <a:t>Lejarraga</a:t>
            </a:r>
            <a:r>
              <a:rPr lang="fr-FR" sz="1600" dirty="0"/>
              <a:t>, T., &amp; Hertwig, R. (2021). How </a:t>
            </a:r>
            <a:r>
              <a:rPr lang="fr-FR" sz="1600" dirty="0" err="1"/>
              <a:t>experimental</a:t>
            </a:r>
            <a:r>
              <a:rPr lang="fr-FR" sz="1600" dirty="0"/>
              <a:t> </a:t>
            </a:r>
            <a:r>
              <a:rPr lang="fr-FR" sz="1600" dirty="0" err="1"/>
              <a:t>methods</a:t>
            </a:r>
            <a:r>
              <a:rPr lang="fr-FR" sz="1600" dirty="0"/>
              <a:t> </a:t>
            </a:r>
            <a:r>
              <a:rPr lang="fr-FR" sz="1600" dirty="0" err="1"/>
              <a:t>shaped</a:t>
            </a:r>
            <a:r>
              <a:rPr lang="fr-FR" sz="1600" dirty="0"/>
              <a:t> </a:t>
            </a:r>
            <a:r>
              <a:rPr lang="fr-FR" sz="1600" dirty="0" err="1"/>
              <a:t>views</a:t>
            </a:r>
            <a:r>
              <a:rPr lang="fr-FR" sz="1600" dirty="0"/>
              <a:t> on </a:t>
            </a:r>
            <a:r>
              <a:rPr lang="fr-FR" sz="1600" dirty="0" err="1"/>
              <a:t>human</a:t>
            </a:r>
            <a:r>
              <a:rPr lang="fr-FR" sz="1600" dirty="0"/>
              <a:t> </a:t>
            </a:r>
            <a:r>
              <a:rPr lang="fr-FR" sz="1600" dirty="0" err="1"/>
              <a:t>competence</a:t>
            </a:r>
            <a:r>
              <a:rPr lang="fr-FR" sz="1600" dirty="0"/>
              <a:t> and </a:t>
            </a:r>
            <a:r>
              <a:rPr lang="fr-FR" sz="1600" dirty="0" err="1"/>
              <a:t>rationality</a:t>
            </a:r>
            <a:r>
              <a:rPr lang="fr-FR" sz="1600" dirty="0"/>
              <a:t>. In </a:t>
            </a:r>
            <a:r>
              <a:rPr lang="fr-FR" sz="1600" dirty="0" err="1"/>
              <a:t>Psychological</a:t>
            </a:r>
            <a:r>
              <a:rPr lang="fr-FR" sz="1600" dirty="0"/>
              <a:t> Bulletin (Vol. 147, Issue 6, pp. 535–564). American </a:t>
            </a:r>
            <a:r>
              <a:rPr lang="fr-FR" sz="1600" dirty="0" err="1"/>
              <a:t>Psychological</a:t>
            </a:r>
            <a:r>
              <a:rPr lang="fr-FR" sz="1600" dirty="0"/>
              <a:t> Association (APA). https://doi.org/10.1037/bul0000324</a:t>
            </a:r>
          </a:p>
          <a:p>
            <a:r>
              <a:rPr lang="fr-FR" sz="1600" dirty="0"/>
              <a:t>Maier, M., </a:t>
            </a:r>
            <a:r>
              <a:rPr lang="fr-FR" sz="1600" dirty="0" err="1"/>
              <a:t>Bartoš</a:t>
            </a:r>
            <a:r>
              <a:rPr lang="fr-FR" sz="1600" dirty="0"/>
              <a:t>, F., Stanley, T. D., </a:t>
            </a:r>
            <a:r>
              <a:rPr lang="fr-FR" sz="1600" dirty="0" err="1"/>
              <a:t>Shanks</a:t>
            </a:r>
            <a:r>
              <a:rPr lang="fr-FR" sz="1600" dirty="0"/>
              <a:t>, D. R., Harris, A. J., &amp; </a:t>
            </a:r>
            <a:r>
              <a:rPr lang="fr-FR" sz="1600" dirty="0" err="1"/>
              <a:t>Wagenmakers</a:t>
            </a:r>
            <a:r>
              <a:rPr lang="fr-FR" sz="1600" dirty="0"/>
              <a:t>, E. J. (2022). No </a:t>
            </a:r>
            <a:r>
              <a:rPr lang="fr-FR" sz="1600" dirty="0" err="1"/>
              <a:t>evidence</a:t>
            </a:r>
            <a:r>
              <a:rPr lang="fr-FR" sz="1600" dirty="0"/>
              <a:t> for </a:t>
            </a:r>
            <a:r>
              <a:rPr lang="fr-FR" sz="1600" dirty="0" err="1"/>
              <a:t>nudging</a:t>
            </a:r>
            <a:r>
              <a:rPr lang="fr-FR" sz="1600" dirty="0"/>
              <a:t> after </a:t>
            </a:r>
            <a:r>
              <a:rPr lang="fr-FR" sz="1600" dirty="0" err="1"/>
              <a:t>adjusting</a:t>
            </a:r>
            <a:r>
              <a:rPr lang="fr-FR" sz="1600" dirty="0"/>
              <a:t> for publication </a:t>
            </a:r>
            <a:r>
              <a:rPr lang="fr-FR" sz="1600" dirty="0" err="1"/>
              <a:t>bias</a:t>
            </a:r>
            <a:r>
              <a:rPr lang="fr-FR" sz="1600" dirty="0"/>
              <a:t>. </a:t>
            </a:r>
            <a:r>
              <a:rPr lang="fr-FR" sz="1600" dirty="0" err="1"/>
              <a:t>Proceedings</a:t>
            </a:r>
            <a:r>
              <a:rPr lang="fr-FR" sz="1600" dirty="0"/>
              <a:t> of the National </a:t>
            </a:r>
            <a:r>
              <a:rPr lang="fr-FR" sz="1600" dirty="0" err="1"/>
              <a:t>Academy</a:t>
            </a:r>
            <a:r>
              <a:rPr lang="fr-FR" sz="1600" dirty="0"/>
              <a:t> of Sciences, 119(31), e2200300119.</a:t>
            </a:r>
          </a:p>
        </p:txBody>
      </p:sp>
    </p:spTree>
    <p:extLst>
      <p:ext uri="{BB962C8B-B14F-4D97-AF65-F5344CB8AC3E}">
        <p14:creationId xmlns:p14="http://schemas.microsoft.com/office/powerpoint/2010/main" val="1227438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D6D11-4824-F33E-7F3C-64EB8C0D19B5}"/>
              </a:ext>
            </a:extLst>
          </p:cNvPr>
          <p:cNvSpPr>
            <a:spLocks noGrp="1"/>
          </p:cNvSpPr>
          <p:nvPr>
            <p:ph type="title"/>
          </p:nvPr>
        </p:nvSpPr>
        <p:spPr/>
        <p:txBody>
          <a:bodyPr/>
          <a:lstStyle/>
          <a:p>
            <a:r>
              <a:rPr lang="fr-FR" dirty="0" err="1"/>
              <a:t>References</a:t>
            </a:r>
            <a:r>
              <a:rPr lang="fr-FR" dirty="0"/>
              <a:t> 2/2</a:t>
            </a:r>
          </a:p>
        </p:txBody>
      </p:sp>
      <p:sp>
        <p:nvSpPr>
          <p:cNvPr id="3" name="Espace réservé du contenu 2">
            <a:extLst>
              <a:ext uri="{FF2B5EF4-FFF2-40B4-BE49-F238E27FC236}">
                <a16:creationId xmlns:a16="http://schemas.microsoft.com/office/drawing/2014/main" id="{348F2BFB-63E6-1D1C-C34B-3FE96BE415E3}"/>
              </a:ext>
            </a:extLst>
          </p:cNvPr>
          <p:cNvSpPr>
            <a:spLocks noGrp="1"/>
          </p:cNvSpPr>
          <p:nvPr>
            <p:ph idx="1"/>
          </p:nvPr>
        </p:nvSpPr>
        <p:spPr/>
        <p:txBody>
          <a:bodyPr/>
          <a:lstStyle/>
          <a:p>
            <a:r>
              <a:rPr lang="en-US" sz="1600" dirty="0"/>
              <a:t>Maier, M., </a:t>
            </a:r>
            <a:r>
              <a:rPr lang="en-US" sz="1600" dirty="0" err="1"/>
              <a:t>Bartoš</a:t>
            </a:r>
            <a:r>
              <a:rPr lang="en-US" sz="1600" dirty="0"/>
              <a:t>, F., </a:t>
            </a:r>
            <a:r>
              <a:rPr lang="en-US" sz="1600" dirty="0" err="1"/>
              <a:t>Raihani</a:t>
            </a:r>
            <a:r>
              <a:rPr lang="en-US" sz="1600" dirty="0"/>
              <a:t>, N., Shanks, D. R., Stanley, T. D., </a:t>
            </a:r>
            <a:r>
              <a:rPr lang="en-US" sz="1600" dirty="0" err="1"/>
              <a:t>Wagenmakers</a:t>
            </a:r>
            <a:r>
              <a:rPr lang="en-US" sz="1600" dirty="0"/>
              <a:t>, E. J., &amp; Harris, A. J. (2024). Exploring open science practices in </a:t>
            </a:r>
            <a:r>
              <a:rPr lang="en-US" sz="1600" dirty="0" err="1"/>
              <a:t>behavioural</a:t>
            </a:r>
            <a:r>
              <a:rPr lang="en-US" sz="1600" dirty="0"/>
              <a:t> public policy research. Royal Society Open Science, 11(2), 231486.</a:t>
            </a:r>
            <a:endParaRPr lang="fr-FR" sz="1600" dirty="0"/>
          </a:p>
          <a:p>
            <a:r>
              <a:rPr lang="fr-FR" sz="1600" dirty="0"/>
              <a:t>Mertens, S., </a:t>
            </a:r>
            <a:r>
              <a:rPr lang="fr-FR" sz="1600" dirty="0" err="1"/>
              <a:t>Herberz</a:t>
            </a:r>
            <a:r>
              <a:rPr lang="fr-FR" sz="1600" dirty="0"/>
              <a:t>, M., </a:t>
            </a:r>
            <a:r>
              <a:rPr lang="fr-FR" sz="1600" dirty="0" err="1"/>
              <a:t>Hahnel</a:t>
            </a:r>
            <a:r>
              <a:rPr lang="fr-FR" sz="1600" dirty="0"/>
              <a:t>, U. J., &amp; </a:t>
            </a:r>
            <a:r>
              <a:rPr lang="fr-FR" sz="1600" dirty="0" err="1"/>
              <a:t>Brosch</a:t>
            </a:r>
            <a:r>
              <a:rPr lang="fr-FR" sz="1600" dirty="0"/>
              <a:t>, T. (2022). The </a:t>
            </a:r>
            <a:r>
              <a:rPr lang="fr-FR" sz="1600" dirty="0" err="1"/>
              <a:t>effectiveness</a:t>
            </a:r>
            <a:r>
              <a:rPr lang="fr-FR" sz="1600" dirty="0"/>
              <a:t> of </a:t>
            </a:r>
            <a:r>
              <a:rPr lang="fr-FR" sz="1600" dirty="0" err="1"/>
              <a:t>nudging</a:t>
            </a:r>
            <a:r>
              <a:rPr lang="fr-FR" sz="1600" dirty="0"/>
              <a:t>: A meta-analysis of </a:t>
            </a:r>
            <a:r>
              <a:rPr lang="fr-FR" sz="1600" dirty="0" err="1"/>
              <a:t>choice</a:t>
            </a:r>
            <a:r>
              <a:rPr lang="fr-FR" sz="1600" dirty="0"/>
              <a:t> architecture interventions </a:t>
            </a:r>
            <a:r>
              <a:rPr lang="fr-FR" sz="1600" dirty="0" err="1"/>
              <a:t>across</a:t>
            </a:r>
            <a:r>
              <a:rPr lang="fr-FR" sz="1600" dirty="0"/>
              <a:t> behavioral </a:t>
            </a:r>
            <a:r>
              <a:rPr lang="fr-FR" sz="1600" dirty="0" err="1"/>
              <a:t>domains</a:t>
            </a:r>
            <a:r>
              <a:rPr lang="fr-FR" sz="1600" dirty="0"/>
              <a:t>. </a:t>
            </a:r>
            <a:r>
              <a:rPr lang="fr-FR" sz="1600" dirty="0" err="1"/>
              <a:t>Proceedings</a:t>
            </a:r>
            <a:r>
              <a:rPr lang="fr-FR" sz="1600" dirty="0"/>
              <a:t> of the National </a:t>
            </a:r>
            <a:r>
              <a:rPr lang="fr-FR" sz="1600" dirty="0" err="1"/>
              <a:t>Academy</a:t>
            </a:r>
            <a:r>
              <a:rPr lang="fr-FR" sz="1600" dirty="0"/>
              <a:t> of Sciences, 119(1), e2107346118.</a:t>
            </a:r>
          </a:p>
          <a:p>
            <a:r>
              <a:rPr lang="fr-FR" sz="1600" dirty="0" err="1"/>
              <a:t>Ruggeri</a:t>
            </a:r>
            <a:r>
              <a:rPr lang="fr-FR" sz="1600" dirty="0"/>
              <a:t>, K., Ashcroft-Jones, S., Abate Romero Landini, G., Al-</a:t>
            </a:r>
            <a:r>
              <a:rPr lang="fr-FR" sz="1600" dirty="0" err="1"/>
              <a:t>Zahli</a:t>
            </a:r>
            <a:r>
              <a:rPr lang="fr-FR" sz="1600" dirty="0"/>
              <a:t>, N., Alexander, N., Andersen, M. H., </a:t>
            </a:r>
            <a:r>
              <a:rPr lang="fr-FR" sz="1600" dirty="0" err="1"/>
              <a:t>Bibilouri</a:t>
            </a:r>
            <a:r>
              <a:rPr lang="fr-FR" sz="1600" dirty="0"/>
              <a:t>, K., Busch, K., Chen, J., </a:t>
            </a:r>
            <a:r>
              <a:rPr lang="fr-FR" sz="1600" dirty="0" err="1"/>
              <a:t>Doubravová</a:t>
            </a:r>
            <a:r>
              <a:rPr lang="fr-FR" sz="1600" dirty="0"/>
              <a:t>, B., </a:t>
            </a:r>
            <a:r>
              <a:rPr lang="fr-FR" sz="1600" dirty="0" err="1"/>
              <a:t>Dugue</a:t>
            </a:r>
            <a:r>
              <a:rPr lang="fr-FR" sz="1600" dirty="0"/>
              <a:t>, T., DURRANI, A., Dutra, N., Garcia-Garzon, E., Gomes, C., </a:t>
            </a:r>
            <a:r>
              <a:rPr lang="fr-FR" sz="1600" dirty="0" err="1"/>
              <a:t>Gracheva</a:t>
            </a:r>
            <a:r>
              <a:rPr lang="fr-FR" sz="1600" dirty="0"/>
              <a:t>, A., </a:t>
            </a:r>
            <a:r>
              <a:rPr lang="fr-FR" sz="1600" dirty="0" err="1"/>
              <a:t>Grilc</a:t>
            </a:r>
            <a:r>
              <a:rPr lang="fr-FR" sz="1600" dirty="0"/>
              <a:t>, N., </a:t>
            </a:r>
            <a:r>
              <a:rPr lang="fr-FR" sz="1600" dirty="0" err="1"/>
              <a:t>Gurol</a:t>
            </a:r>
            <a:r>
              <a:rPr lang="fr-FR" sz="1600" dirty="0"/>
              <a:t>, D. M., </a:t>
            </a:r>
            <a:r>
              <a:rPr lang="fr-FR" sz="1600" dirty="0" err="1"/>
              <a:t>Heidenry</a:t>
            </a:r>
            <a:r>
              <a:rPr lang="fr-FR" sz="1600" dirty="0"/>
              <a:t>, Z., … Stock, F. (2022). Poor but not by </a:t>
            </a:r>
            <a:r>
              <a:rPr lang="fr-FR" sz="1600" dirty="0" err="1"/>
              <a:t>choice</a:t>
            </a:r>
            <a:r>
              <a:rPr lang="fr-FR" sz="1600" dirty="0"/>
              <a:t>(s): The </a:t>
            </a:r>
            <a:r>
              <a:rPr lang="fr-FR" sz="1600" dirty="0" err="1"/>
              <a:t>persistence</a:t>
            </a:r>
            <a:r>
              <a:rPr lang="fr-FR" sz="1600" dirty="0"/>
              <a:t> of cognitive </a:t>
            </a:r>
            <a:r>
              <a:rPr lang="fr-FR" sz="1600" dirty="0" err="1"/>
              <a:t>biases</a:t>
            </a:r>
            <a:r>
              <a:rPr lang="fr-FR" sz="1600" dirty="0"/>
              <a:t> </a:t>
            </a:r>
            <a:r>
              <a:rPr lang="fr-FR" sz="1600" dirty="0" err="1"/>
              <a:t>across</a:t>
            </a:r>
            <a:r>
              <a:rPr lang="fr-FR" sz="1600" dirty="0"/>
              <a:t> economic groups. Center for Open Science. https://doi.org/10.31234/osf.io/mrxy6 </a:t>
            </a:r>
          </a:p>
          <a:p>
            <a:r>
              <a:rPr lang="fr-FR" sz="1600" dirty="0"/>
              <a:t>Simon, H. A. 1979. “Information </a:t>
            </a:r>
            <a:r>
              <a:rPr lang="fr-FR" sz="1600" dirty="0" err="1"/>
              <a:t>processing</a:t>
            </a:r>
            <a:r>
              <a:rPr lang="fr-FR" sz="1600" dirty="0"/>
              <a:t> </a:t>
            </a:r>
            <a:r>
              <a:rPr lang="fr-FR" sz="1600" dirty="0" err="1"/>
              <a:t>models</a:t>
            </a:r>
            <a:r>
              <a:rPr lang="fr-FR" sz="1600" dirty="0"/>
              <a:t> of cognition”. </a:t>
            </a:r>
            <a:r>
              <a:rPr lang="fr-FR" sz="1600" dirty="0" err="1"/>
              <a:t>Annual</a:t>
            </a:r>
            <a:r>
              <a:rPr lang="fr-FR" sz="1600" dirty="0"/>
              <a:t> </a:t>
            </a:r>
            <a:r>
              <a:rPr lang="fr-FR" sz="1600" dirty="0" err="1"/>
              <a:t>Review</a:t>
            </a:r>
            <a:r>
              <a:rPr lang="fr-FR" sz="1600" dirty="0"/>
              <a:t> of Psychology. 30: 363–396.</a:t>
            </a:r>
          </a:p>
          <a:p>
            <a:r>
              <a:rPr lang="fr-FR" sz="1600" dirty="0"/>
              <a:t>Simon, H. A. 1989. “The </a:t>
            </a:r>
            <a:r>
              <a:rPr lang="fr-FR" sz="1600" dirty="0" err="1"/>
              <a:t>scientist</a:t>
            </a:r>
            <a:r>
              <a:rPr lang="fr-FR" sz="1600" dirty="0"/>
              <a:t> as problem solver”. In: </a:t>
            </a:r>
            <a:r>
              <a:rPr lang="fr-FR" sz="1600" dirty="0" err="1"/>
              <a:t>Complex</a:t>
            </a:r>
            <a:r>
              <a:rPr lang="fr-FR" sz="1600" dirty="0"/>
              <a:t> information </a:t>
            </a:r>
            <a:r>
              <a:rPr lang="fr-FR" sz="1600" dirty="0" err="1"/>
              <a:t>processing</a:t>
            </a:r>
            <a:r>
              <a:rPr lang="fr-FR" sz="1600" dirty="0"/>
              <a:t>: The impact of Herbert A. Simon. Ed. by D. </a:t>
            </a:r>
            <a:r>
              <a:rPr lang="fr-FR" sz="1600" dirty="0" err="1"/>
              <a:t>Klahr</a:t>
            </a:r>
            <a:r>
              <a:rPr lang="fr-FR" sz="1600" dirty="0"/>
              <a:t> and K. </a:t>
            </a:r>
            <a:r>
              <a:rPr lang="fr-FR" sz="1600" dirty="0" err="1"/>
              <a:t>Kotovsky</a:t>
            </a:r>
            <a:r>
              <a:rPr lang="fr-FR" sz="1600" dirty="0"/>
              <a:t>. </a:t>
            </a:r>
            <a:r>
              <a:rPr lang="fr-FR" sz="1600" dirty="0" err="1"/>
              <a:t>Hillsdale</a:t>
            </a:r>
            <a:r>
              <a:rPr lang="fr-FR" sz="1600" dirty="0"/>
              <a:t>, NJ: </a:t>
            </a:r>
            <a:r>
              <a:rPr lang="fr-FR" sz="1600" dirty="0" err="1"/>
              <a:t>Erlbaum</a:t>
            </a:r>
            <a:r>
              <a:rPr lang="fr-FR" sz="1600" dirty="0"/>
              <a:t>. 375–398.</a:t>
            </a:r>
          </a:p>
          <a:p>
            <a:r>
              <a:rPr lang="en-US" sz="1600" dirty="0" err="1"/>
              <a:t>Veltri</a:t>
            </a:r>
            <a:r>
              <a:rPr lang="en-US" sz="1600" dirty="0"/>
              <a:t>, G. A. (2023). Harnessing heterogeneity in </a:t>
            </a:r>
            <a:r>
              <a:rPr lang="en-US" sz="1600" dirty="0" err="1"/>
              <a:t>behavioural</a:t>
            </a:r>
            <a:r>
              <a:rPr lang="en-US" sz="1600" dirty="0"/>
              <a:t> research using computational social science. </a:t>
            </a:r>
            <a:r>
              <a:rPr lang="en-US" sz="1600" i="1" dirty="0" err="1"/>
              <a:t>Behavioural</a:t>
            </a:r>
            <a:r>
              <a:rPr lang="en-US" sz="1600" i="1" dirty="0"/>
              <a:t> Public Policy</a:t>
            </a:r>
            <a:r>
              <a:rPr lang="en-US" sz="1600" dirty="0"/>
              <a:t>, 1-18.</a:t>
            </a:r>
          </a:p>
        </p:txBody>
      </p:sp>
    </p:spTree>
    <p:extLst>
      <p:ext uri="{BB962C8B-B14F-4D97-AF65-F5344CB8AC3E}">
        <p14:creationId xmlns:p14="http://schemas.microsoft.com/office/powerpoint/2010/main" val="1391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6391-04C9-BDD8-07B8-A443B24DBFD2}"/>
              </a:ext>
            </a:extLst>
          </p:cNvPr>
          <p:cNvSpPr>
            <a:spLocks noGrp="1"/>
          </p:cNvSpPr>
          <p:nvPr>
            <p:ph type="title"/>
          </p:nvPr>
        </p:nvSpPr>
        <p:spPr/>
        <p:txBody>
          <a:bodyPr/>
          <a:lstStyle/>
          <a:p>
            <a:r>
              <a:rPr lang="fr-FR" dirty="0"/>
              <a:t>Real situation versus description</a:t>
            </a:r>
          </a:p>
        </p:txBody>
      </p:sp>
      <p:sp>
        <p:nvSpPr>
          <p:cNvPr id="3" name="Espace réservé du contenu 2">
            <a:extLst>
              <a:ext uri="{FF2B5EF4-FFF2-40B4-BE49-F238E27FC236}">
                <a16:creationId xmlns:a16="http://schemas.microsoft.com/office/drawing/2014/main" id="{E2BF38E2-62D4-0B14-395D-B2EE99D8D3FA}"/>
              </a:ext>
            </a:extLst>
          </p:cNvPr>
          <p:cNvSpPr>
            <a:spLocks noGrp="1"/>
          </p:cNvSpPr>
          <p:nvPr>
            <p:ph idx="1"/>
          </p:nvPr>
        </p:nvSpPr>
        <p:spPr/>
        <p:txBody>
          <a:bodyPr/>
          <a:lstStyle/>
          <a:p>
            <a:r>
              <a:rPr lang="en-US" sz="2800" dirty="0"/>
              <a:t>Simon (1979, 1989) urged economists to move away from as-if expected utility models and study how people actually make decisions in realistic situations of uncertainty as opposed to under risk.</a:t>
            </a:r>
          </a:p>
          <a:p>
            <a:r>
              <a:rPr lang="en-US" sz="2800" dirty="0"/>
              <a:t>One example from Bayesian reasoning: </a:t>
            </a:r>
          </a:p>
          <a:p>
            <a:endParaRPr lang="fr-FR" sz="2800" dirty="0"/>
          </a:p>
        </p:txBody>
      </p:sp>
      <p:sp>
        <p:nvSpPr>
          <p:cNvPr id="4" name="ZoneTexte 3">
            <a:extLst>
              <a:ext uri="{FF2B5EF4-FFF2-40B4-BE49-F238E27FC236}">
                <a16:creationId xmlns:a16="http://schemas.microsoft.com/office/drawing/2014/main" id="{B5EB8714-C4BC-99D9-038E-659C98DF5FD6}"/>
              </a:ext>
            </a:extLst>
          </p:cNvPr>
          <p:cNvSpPr txBox="1"/>
          <p:nvPr/>
        </p:nvSpPr>
        <p:spPr>
          <a:xfrm>
            <a:off x="669303" y="4176074"/>
            <a:ext cx="5426697" cy="1754326"/>
          </a:xfrm>
          <a:prstGeom prst="rect">
            <a:avLst/>
          </a:prstGeom>
          <a:noFill/>
        </p:spPr>
        <p:txBody>
          <a:bodyPr wrap="square" rtlCol="0">
            <a:spAutoFit/>
          </a:bodyPr>
          <a:lstStyle/>
          <a:p>
            <a:r>
              <a:rPr lang="en-US" dirty="0">
                <a:solidFill>
                  <a:schemeClr val="accent1"/>
                </a:solidFill>
              </a:rPr>
              <a:t>A disease has a base rate of .1, and a test is performed that has a hit rate of .9 and a false positive rate of .1 (the conditional probability of a positive test given no disease). What is the probability that a random person with a positive test result actually has the disease?</a:t>
            </a:r>
            <a:endParaRPr lang="fr-FR" dirty="0">
              <a:solidFill>
                <a:schemeClr val="accent1"/>
              </a:solidFill>
            </a:endParaRP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4176073"/>
            <a:ext cx="5426697" cy="1754326"/>
          </a:xfrm>
          <a:prstGeom prst="rect">
            <a:avLst/>
          </a:prstGeom>
          <a:noFill/>
        </p:spPr>
        <p:txBody>
          <a:bodyPr wrap="square" rtlCol="0">
            <a:spAutoFit/>
          </a:bodyPr>
          <a:lstStyle/>
          <a:p>
            <a:r>
              <a:rPr lang="en-US" dirty="0">
                <a:solidFill>
                  <a:schemeClr val="accent1"/>
                </a:solidFill>
              </a:rPr>
              <a:t>Among every 100 people, 10 are expected to have a disease. Among those 10, nine are expected to correctly test positive. Among the 90 people without the disease, nine are expected to falsely test positive. What proportion of those who test positive actually have the disease?</a:t>
            </a:r>
            <a:endParaRPr lang="fr-FR" dirty="0">
              <a:solidFill>
                <a:schemeClr val="accent1"/>
              </a:solidFill>
            </a:endParaRPr>
          </a:p>
        </p:txBody>
      </p:sp>
    </p:spTree>
    <p:extLst>
      <p:ext uri="{BB962C8B-B14F-4D97-AF65-F5344CB8AC3E}">
        <p14:creationId xmlns:p14="http://schemas.microsoft.com/office/powerpoint/2010/main" val="396243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5EB8714-C4BC-99D9-038E-659C98DF5FD6}"/>
              </a:ext>
            </a:extLst>
          </p:cNvPr>
          <p:cNvSpPr txBox="1"/>
          <p:nvPr/>
        </p:nvSpPr>
        <p:spPr>
          <a:xfrm>
            <a:off x="669303" y="365125"/>
            <a:ext cx="5426697" cy="1754326"/>
          </a:xfrm>
          <a:prstGeom prst="rect">
            <a:avLst/>
          </a:prstGeom>
          <a:noFill/>
        </p:spPr>
        <p:txBody>
          <a:bodyPr wrap="square" rtlCol="0">
            <a:spAutoFit/>
          </a:bodyPr>
          <a:lstStyle/>
          <a:p>
            <a:r>
              <a:rPr lang="en-US" dirty="0">
                <a:solidFill>
                  <a:schemeClr val="accent1"/>
                </a:solidFill>
              </a:rPr>
              <a:t>A disease has a base rate of .1, and a test is performed that has a hit rate of .9 and a false positive rate of .1 (the conditional probability of a positive test given no disease). What is the probability that a random person with a positive test result actually has the disease?</a:t>
            </a:r>
            <a:endParaRPr lang="fr-FR" dirty="0">
              <a:solidFill>
                <a:schemeClr val="accent1"/>
              </a:solidFill>
            </a:endParaRP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383979"/>
            <a:ext cx="5426697" cy="1754326"/>
          </a:xfrm>
          <a:prstGeom prst="rect">
            <a:avLst/>
          </a:prstGeom>
          <a:noFill/>
        </p:spPr>
        <p:txBody>
          <a:bodyPr wrap="square" rtlCol="0">
            <a:spAutoFit/>
          </a:bodyPr>
          <a:lstStyle/>
          <a:p>
            <a:r>
              <a:rPr lang="en-US" dirty="0">
                <a:solidFill>
                  <a:schemeClr val="accent1"/>
                </a:solidFill>
              </a:rPr>
              <a:t>Among every 100 people, 10 are expected to have a disease. Among those 10, nine are expected to correctly test positive. Among the 90 people without the disease, nine are expected to falsely test positive. What proportion of those who test positive actually have the disease?</a:t>
            </a:r>
            <a:endParaRPr lang="fr-FR" dirty="0">
              <a:solidFill>
                <a:schemeClr val="accent1"/>
              </a:solidFill>
            </a:endParaRPr>
          </a:p>
        </p:txBody>
      </p:sp>
      <p:sp>
        <p:nvSpPr>
          <p:cNvPr id="10" name="ZoneTexte 9">
            <a:extLst>
              <a:ext uri="{FF2B5EF4-FFF2-40B4-BE49-F238E27FC236}">
                <a16:creationId xmlns:a16="http://schemas.microsoft.com/office/drawing/2014/main" id="{17FF6728-A3F5-C489-98DF-2A9C93FF0E28}"/>
              </a:ext>
            </a:extLst>
          </p:cNvPr>
          <p:cNvSpPr txBox="1"/>
          <p:nvPr/>
        </p:nvSpPr>
        <p:spPr>
          <a:xfrm>
            <a:off x="942680" y="2611225"/>
            <a:ext cx="3793026" cy="369332"/>
          </a:xfrm>
          <a:prstGeom prst="rect">
            <a:avLst/>
          </a:prstGeom>
          <a:noFill/>
        </p:spPr>
        <p:txBody>
          <a:bodyPr wrap="none" rtlCol="0">
            <a:spAutoFit/>
          </a:bodyPr>
          <a:lstStyle/>
          <a:p>
            <a:r>
              <a:rPr lang="fr-FR" dirty="0">
                <a:solidFill>
                  <a:schemeClr val="accent1"/>
                </a:solidFill>
              </a:rPr>
              <a:t>(0,1*0,9)/[(0,1*0,9)+(0,9*0,1)] = 0,5</a:t>
            </a:r>
          </a:p>
        </p:txBody>
      </p:sp>
      <p:sp>
        <p:nvSpPr>
          <p:cNvPr id="11" name="ZoneTexte 10">
            <a:extLst>
              <a:ext uri="{FF2B5EF4-FFF2-40B4-BE49-F238E27FC236}">
                <a16:creationId xmlns:a16="http://schemas.microsoft.com/office/drawing/2014/main" id="{48F32E2D-945D-EFA1-BB88-20F7DFFEAA1D}"/>
              </a:ext>
            </a:extLst>
          </p:cNvPr>
          <p:cNvSpPr txBox="1"/>
          <p:nvPr/>
        </p:nvSpPr>
        <p:spPr>
          <a:xfrm>
            <a:off x="6741736" y="2611225"/>
            <a:ext cx="1452642" cy="369332"/>
          </a:xfrm>
          <a:prstGeom prst="rect">
            <a:avLst/>
          </a:prstGeom>
          <a:noFill/>
        </p:spPr>
        <p:txBody>
          <a:bodyPr wrap="none" rtlCol="0">
            <a:spAutoFit/>
          </a:bodyPr>
          <a:lstStyle/>
          <a:p>
            <a:r>
              <a:rPr lang="fr-FR" dirty="0">
                <a:solidFill>
                  <a:schemeClr val="accent1"/>
                </a:solidFill>
              </a:rPr>
              <a:t>9/(9+9)=0,5</a:t>
            </a:r>
          </a:p>
        </p:txBody>
      </p:sp>
      <p:sp>
        <p:nvSpPr>
          <p:cNvPr id="12" name="ZoneTexte 11">
            <a:extLst>
              <a:ext uri="{FF2B5EF4-FFF2-40B4-BE49-F238E27FC236}">
                <a16:creationId xmlns:a16="http://schemas.microsoft.com/office/drawing/2014/main" id="{D7373BF1-A30A-D6A3-4EF7-38663068A8A3}"/>
              </a:ext>
            </a:extLst>
          </p:cNvPr>
          <p:cNvSpPr txBox="1"/>
          <p:nvPr/>
        </p:nvSpPr>
        <p:spPr>
          <a:xfrm>
            <a:off x="848412" y="3657600"/>
            <a:ext cx="2101857" cy="369332"/>
          </a:xfrm>
          <a:prstGeom prst="rect">
            <a:avLst/>
          </a:prstGeom>
          <a:noFill/>
        </p:spPr>
        <p:txBody>
          <a:bodyPr wrap="none" rtlCol="0">
            <a:spAutoFit/>
          </a:bodyPr>
          <a:lstStyle/>
          <a:p>
            <a:r>
              <a:rPr lang="fr-FR" dirty="0">
                <a:solidFill>
                  <a:schemeClr val="accent1"/>
                </a:solidFill>
              </a:rPr>
              <a:t>160 </a:t>
            </a:r>
            <a:r>
              <a:rPr lang="fr-FR" dirty="0" err="1">
                <a:solidFill>
                  <a:schemeClr val="accent1"/>
                </a:solidFill>
              </a:rPr>
              <a:t>Gynecologists</a:t>
            </a:r>
            <a:r>
              <a:rPr lang="fr-FR" dirty="0">
                <a:solidFill>
                  <a:schemeClr val="accent1"/>
                </a:solidFill>
              </a:rPr>
              <a:t> </a:t>
            </a:r>
          </a:p>
        </p:txBody>
      </p:sp>
      <p:sp>
        <p:nvSpPr>
          <p:cNvPr id="13" name="ZoneTexte 12">
            <a:extLst>
              <a:ext uri="{FF2B5EF4-FFF2-40B4-BE49-F238E27FC236}">
                <a16:creationId xmlns:a16="http://schemas.microsoft.com/office/drawing/2014/main" id="{C6C1A438-CC01-793B-FEDC-BDEEA1BFDC08}"/>
              </a:ext>
            </a:extLst>
          </p:cNvPr>
          <p:cNvSpPr txBox="1"/>
          <p:nvPr/>
        </p:nvSpPr>
        <p:spPr>
          <a:xfrm>
            <a:off x="2216870" y="4451022"/>
            <a:ext cx="2087431" cy="369332"/>
          </a:xfrm>
          <a:prstGeom prst="rect">
            <a:avLst/>
          </a:prstGeom>
          <a:noFill/>
        </p:spPr>
        <p:txBody>
          <a:bodyPr wrap="none" rtlCol="0">
            <a:spAutoFit/>
          </a:bodyPr>
          <a:lstStyle/>
          <a:p>
            <a:r>
              <a:rPr lang="fr-FR" dirty="0">
                <a:solidFill>
                  <a:schemeClr val="accent1"/>
                </a:solidFill>
              </a:rPr>
              <a:t>21% </a:t>
            </a:r>
            <a:r>
              <a:rPr lang="fr-FR" dirty="0" err="1">
                <a:solidFill>
                  <a:schemeClr val="accent1"/>
                </a:solidFill>
              </a:rPr>
              <a:t>guessed</a:t>
            </a:r>
            <a:r>
              <a:rPr lang="fr-FR" dirty="0">
                <a:solidFill>
                  <a:schemeClr val="accent1"/>
                </a:solidFill>
              </a:rPr>
              <a:t> right</a:t>
            </a:r>
          </a:p>
        </p:txBody>
      </p:sp>
      <p:sp>
        <p:nvSpPr>
          <p:cNvPr id="14" name="ZoneTexte 13">
            <a:extLst>
              <a:ext uri="{FF2B5EF4-FFF2-40B4-BE49-F238E27FC236}">
                <a16:creationId xmlns:a16="http://schemas.microsoft.com/office/drawing/2014/main" id="{816C3E3F-9832-55EF-0031-F0E4FFECFFF8}"/>
              </a:ext>
            </a:extLst>
          </p:cNvPr>
          <p:cNvSpPr txBox="1"/>
          <p:nvPr/>
        </p:nvSpPr>
        <p:spPr>
          <a:xfrm>
            <a:off x="7468057" y="4451022"/>
            <a:ext cx="2087431" cy="369332"/>
          </a:xfrm>
          <a:prstGeom prst="rect">
            <a:avLst/>
          </a:prstGeom>
          <a:noFill/>
        </p:spPr>
        <p:txBody>
          <a:bodyPr wrap="none" rtlCol="0">
            <a:spAutoFit/>
          </a:bodyPr>
          <a:lstStyle/>
          <a:p>
            <a:r>
              <a:rPr lang="fr-FR" dirty="0">
                <a:solidFill>
                  <a:schemeClr val="accent1"/>
                </a:solidFill>
              </a:rPr>
              <a:t>87% </a:t>
            </a:r>
            <a:r>
              <a:rPr lang="fr-FR" dirty="0" err="1">
                <a:solidFill>
                  <a:schemeClr val="accent1"/>
                </a:solidFill>
              </a:rPr>
              <a:t>guessed</a:t>
            </a:r>
            <a:r>
              <a:rPr lang="fr-FR" dirty="0">
                <a:solidFill>
                  <a:schemeClr val="accent1"/>
                </a:solidFill>
              </a:rPr>
              <a:t> right</a:t>
            </a:r>
          </a:p>
        </p:txBody>
      </p:sp>
      <p:sp>
        <p:nvSpPr>
          <p:cNvPr id="15" name="ZoneTexte 14">
            <a:extLst>
              <a:ext uri="{FF2B5EF4-FFF2-40B4-BE49-F238E27FC236}">
                <a16:creationId xmlns:a16="http://schemas.microsoft.com/office/drawing/2014/main" id="{B67A8675-68FE-6149-F42A-8613D9048CF5}"/>
              </a:ext>
            </a:extLst>
          </p:cNvPr>
          <p:cNvSpPr txBox="1"/>
          <p:nvPr/>
        </p:nvSpPr>
        <p:spPr>
          <a:xfrm>
            <a:off x="1216058" y="5599522"/>
            <a:ext cx="6978320" cy="707886"/>
          </a:xfrm>
          <a:prstGeom prst="rect">
            <a:avLst/>
          </a:prstGeom>
          <a:noFill/>
        </p:spPr>
        <p:txBody>
          <a:bodyPr wrap="square" rtlCol="0">
            <a:spAutoFit/>
          </a:bodyPr>
          <a:lstStyle/>
          <a:p>
            <a:r>
              <a:rPr lang="fr-FR" sz="2000" dirty="0">
                <a:solidFill>
                  <a:srgbClr val="000000"/>
                </a:solidFill>
                <a:latin typeface="p22-underground"/>
              </a:rPr>
              <a:t>De-</a:t>
            </a:r>
            <a:r>
              <a:rPr lang="fr-FR" sz="2000" dirty="0" err="1">
                <a:solidFill>
                  <a:srgbClr val="000000"/>
                </a:solidFill>
                <a:latin typeface="p22-underground"/>
              </a:rPr>
              <a:t>biasing</a:t>
            </a:r>
            <a:r>
              <a:rPr lang="fr-FR" sz="2000" dirty="0">
                <a:solidFill>
                  <a:srgbClr val="000000"/>
                </a:solidFill>
                <a:latin typeface="p22-underground"/>
              </a:rPr>
              <a:t> effect: </a:t>
            </a:r>
            <a:r>
              <a:rPr lang="en-US" sz="2000" dirty="0">
                <a:solidFill>
                  <a:srgbClr val="000000"/>
                </a:solidFill>
                <a:latin typeface="p22-underground"/>
              </a:rPr>
              <a:t>humans can learn Bayesian inference quickly if the information is presented in natural frequencies.</a:t>
            </a:r>
            <a:endParaRPr lang="fr-FR" sz="2000" dirty="0">
              <a:solidFill>
                <a:srgbClr val="000000"/>
              </a:solidFill>
              <a:latin typeface="p22-underground"/>
            </a:endParaRPr>
          </a:p>
        </p:txBody>
      </p:sp>
    </p:spTree>
    <p:extLst>
      <p:ext uri="{BB962C8B-B14F-4D97-AF65-F5344CB8AC3E}">
        <p14:creationId xmlns:p14="http://schemas.microsoft.com/office/powerpoint/2010/main" val="159324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E0742-A7C5-9369-4D03-3401B62ED7FD}"/>
              </a:ext>
            </a:extLst>
          </p:cNvPr>
          <p:cNvSpPr>
            <a:spLocks noGrp="1"/>
          </p:cNvSpPr>
          <p:nvPr>
            <p:ph type="title"/>
          </p:nvPr>
        </p:nvSpPr>
        <p:spPr/>
        <p:txBody>
          <a:bodyPr>
            <a:normAutofit/>
          </a:bodyPr>
          <a:lstStyle/>
          <a:p>
            <a:r>
              <a:rPr lang="fr-FR" dirty="0"/>
              <a:t>Why was the </a:t>
            </a:r>
            <a:r>
              <a:rPr lang="fr-FR" dirty="0" err="1"/>
              <a:t>heuristics</a:t>
            </a:r>
            <a:r>
              <a:rPr lang="fr-FR" dirty="0"/>
              <a:t> and </a:t>
            </a:r>
            <a:r>
              <a:rPr lang="fr-FR" dirty="0" err="1"/>
              <a:t>biases</a:t>
            </a:r>
            <a:r>
              <a:rPr lang="fr-FR" dirty="0"/>
              <a:t> program </a:t>
            </a:r>
            <a:r>
              <a:rPr lang="fr-FR" dirty="0" err="1"/>
              <a:t>so</a:t>
            </a:r>
            <a:r>
              <a:rPr lang="fr-FR" dirty="0"/>
              <a:t> </a:t>
            </a:r>
            <a:r>
              <a:rPr lang="fr-FR" dirty="0" err="1"/>
              <a:t>popular</a:t>
            </a:r>
            <a:r>
              <a:rPr lang="fr-FR" dirty="0"/>
              <a:t> ?</a:t>
            </a:r>
          </a:p>
        </p:txBody>
      </p:sp>
      <p:sp>
        <p:nvSpPr>
          <p:cNvPr id="3" name="Espace réservé du contenu 2">
            <a:extLst>
              <a:ext uri="{FF2B5EF4-FFF2-40B4-BE49-F238E27FC236}">
                <a16:creationId xmlns:a16="http://schemas.microsoft.com/office/drawing/2014/main" id="{BBFBDA2B-C4CD-456D-3128-F0560781475C}"/>
              </a:ext>
            </a:extLst>
          </p:cNvPr>
          <p:cNvSpPr>
            <a:spLocks noGrp="1"/>
          </p:cNvSpPr>
          <p:nvPr>
            <p:ph idx="1"/>
          </p:nvPr>
        </p:nvSpPr>
        <p:spPr/>
        <p:txBody>
          <a:bodyPr>
            <a:normAutofit/>
          </a:bodyPr>
          <a:lstStyle/>
          <a:p>
            <a:r>
              <a:rPr lang="fr-FR" sz="3200" dirty="0"/>
              <a:t>Minimal setup and </a:t>
            </a:r>
            <a:r>
              <a:rPr lang="fr-FR" sz="3200" dirty="0" err="1"/>
              <a:t>implementation</a:t>
            </a:r>
            <a:r>
              <a:rPr lang="fr-FR" sz="3200" dirty="0"/>
              <a:t> </a:t>
            </a:r>
            <a:r>
              <a:rPr lang="fr-FR" sz="3200" dirty="0" err="1"/>
              <a:t>cost</a:t>
            </a:r>
            <a:r>
              <a:rPr lang="fr-FR" sz="3200" dirty="0"/>
              <a:t> </a:t>
            </a:r>
            <a:r>
              <a:rPr lang="fr-FR" sz="3200" dirty="0" err="1"/>
              <a:t>leading</a:t>
            </a:r>
            <a:r>
              <a:rPr lang="fr-FR" sz="3200" dirty="0"/>
              <a:t> to </a:t>
            </a:r>
            <a:r>
              <a:rPr lang="fr-FR" sz="3200" dirty="0" err="1"/>
              <a:t>cheaper</a:t>
            </a:r>
            <a:r>
              <a:rPr lang="fr-FR" sz="3200" dirty="0"/>
              <a:t> data collection</a:t>
            </a:r>
          </a:p>
          <a:p>
            <a:r>
              <a:rPr lang="fr-FR" sz="3200" dirty="0"/>
              <a:t>A </a:t>
            </a:r>
            <a:r>
              <a:rPr lang="fr-FR" sz="3200" dirty="0" err="1"/>
              <a:t>tendency</a:t>
            </a:r>
            <a:r>
              <a:rPr lang="fr-FR" sz="3200" dirty="0"/>
              <a:t> for researchers to like these </a:t>
            </a:r>
            <a:r>
              <a:rPr lang="fr-FR" sz="3200" dirty="0" err="1"/>
              <a:t>theories</a:t>
            </a:r>
            <a:endParaRPr lang="fr-FR" sz="3200" dirty="0"/>
          </a:p>
          <a:p>
            <a:r>
              <a:rPr lang="fr-FR" sz="3200" dirty="0"/>
              <a:t>A </a:t>
            </a:r>
            <a:r>
              <a:rPr lang="fr-FR" sz="3200" dirty="0" err="1"/>
              <a:t>possibility</a:t>
            </a:r>
            <a:r>
              <a:rPr lang="fr-FR" sz="3200" dirty="0"/>
              <a:t> for researchers to </a:t>
            </a:r>
            <a:r>
              <a:rPr lang="fr-FR" sz="3200" dirty="0" err="1"/>
              <a:t>advance</a:t>
            </a:r>
            <a:r>
              <a:rPr lang="fr-FR" sz="3200" dirty="0"/>
              <a:t> their </a:t>
            </a:r>
            <a:r>
              <a:rPr lang="fr-FR" sz="3200" dirty="0" err="1"/>
              <a:t>career</a:t>
            </a:r>
            <a:endParaRPr lang="fr-FR" sz="3200" dirty="0"/>
          </a:p>
          <a:p>
            <a:r>
              <a:rPr lang="fr-FR" sz="3200" dirty="0"/>
              <a:t>A </a:t>
            </a:r>
            <a:r>
              <a:rPr lang="fr-FR" sz="3200" dirty="0" err="1"/>
              <a:t>demand</a:t>
            </a:r>
            <a:r>
              <a:rPr lang="fr-FR" sz="3200" dirty="0"/>
              <a:t> from </a:t>
            </a:r>
            <a:r>
              <a:rPr lang="fr-FR" sz="3200" dirty="0" err="1"/>
              <a:t>policy</a:t>
            </a:r>
            <a:r>
              <a:rPr lang="fr-FR" sz="3200" dirty="0"/>
              <a:t>-makers</a:t>
            </a:r>
          </a:p>
          <a:p>
            <a:endParaRPr lang="fr-FR" sz="3200" dirty="0"/>
          </a:p>
          <a:p>
            <a:pPr marL="0" indent="0">
              <a:buNone/>
            </a:pPr>
            <a:r>
              <a:rPr lang="fr-FR" sz="3200" dirty="0"/>
              <a:t>A </a:t>
            </a:r>
            <a:r>
              <a:rPr lang="fr-FR" sz="3200" dirty="0" err="1"/>
              <a:t>Bias</a:t>
            </a:r>
            <a:r>
              <a:rPr lang="fr-FR" sz="3200" dirty="0"/>
              <a:t> of </a:t>
            </a:r>
            <a:r>
              <a:rPr lang="fr-FR" sz="3200" dirty="0" err="1"/>
              <a:t>Bias</a:t>
            </a:r>
            <a:endParaRPr lang="fr-FR" sz="3200" dirty="0"/>
          </a:p>
          <a:p>
            <a:endParaRPr lang="fr-FR" sz="3200" dirty="0"/>
          </a:p>
        </p:txBody>
      </p:sp>
    </p:spTree>
    <p:extLst>
      <p:ext uri="{BB962C8B-B14F-4D97-AF65-F5344CB8AC3E}">
        <p14:creationId xmlns:p14="http://schemas.microsoft.com/office/powerpoint/2010/main" val="20682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The </a:t>
            </a:r>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2634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1">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hème1" id="{B6B70F03-D9F1-4AA3-8C13-DB564F6937A9}" vid="{66B292F7-BC0C-4863-9A52-4F5CD9BFA4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30e9aa3-99a0-4d34-b7cb-13e4c710f7bb">
      <Terms xmlns="http://schemas.microsoft.com/office/infopath/2007/PartnerControls"/>
    </lcf76f155ced4ddcb4097134ff3c332f>
    <TaxCatchAll xmlns="7c509b86-deaf-4b4f-ad54-a21a0cb5ff9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E45D06C0EFD94FA598D289C89495FB" ma:contentTypeVersion="15" ma:contentTypeDescription="Crée un document." ma:contentTypeScope="" ma:versionID="d0ef5e9ad800f74bf7ca735c803e614c">
  <xsd:schema xmlns:xsd="http://www.w3.org/2001/XMLSchema" xmlns:xs="http://www.w3.org/2001/XMLSchema" xmlns:p="http://schemas.microsoft.com/office/2006/metadata/properties" xmlns:ns2="b30e9aa3-99a0-4d34-b7cb-13e4c710f7bb" xmlns:ns3="7c509b86-deaf-4b4f-ad54-a21a0cb5ff9b" targetNamespace="http://schemas.microsoft.com/office/2006/metadata/properties" ma:root="true" ma:fieldsID="26ec61a0f510b6202f6a83f52a47ef4e" ns2:_="" ns3:_="">
    <xsd:import namespace="b30e9aa3-99a0-4d34-b7cb-13e4c710f7bb"/>
    <xsd:import namespace="7c509b86-deaf-4b4f-ad54-a21a0cb5ff9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bjectDetectorVersions" minOccurs="0"/>
                <xsd:element ref="ns2:MediaLengthInSecond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e9aa3-99a0-4d34-b7cb-13e4c710f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fc5b67b3-f07b-4a01-9212-9530f3790bcd"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509b86-deaf-4b4f-ad54-a21a0cb5ff9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0f3537a-43e6-485e-ad8f-22e9e3549df1}" ma:internalName="TaxCatchAll" ma:showField="CatchAllData" ma:web="7c509b86-deaf-4b4f-ad54-a21a0cb5ff9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68C521-C845-422F-BE69-113D6745BF55}">
  <ds:schemaRefs>
    <ds:schemaRef ds:uri="http://schemas.microsoft.com/office/2006/metadata/properties"/>
    <ds:schemaRef ds:uri="http://schemas.microsoft.com/office/infopath/2007/PartnerControls"/>
    <ds:schemaRef ds:uri="b30e9aa3-99a0-4d34-b7cb-13e4c710f7bb"/>
    <ds:schemaRef ds:uri="7c509b86-deaf-4b4f-ad54-a21a0cb5ff9b"/>
  </ds:schemaRefs>
</ds:datastoreItem>
</file>

<file path=customXml/itemProps2.xml><?xml version="1.0" encoding="utf-8"?>
<ds:datastoreItem xmlns:ds="http://schemas.openxmlformats.org/officeDocument/2006/customXml" ds:itemID="{1A69587F-1767-4ED3-B777-B1655988F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e9aa3-99a0-4d34-b7cb-13e4c710f7bb"/>
    <ds:schemaRef ds:uri="7c509b86-deaf-4b4f-ad54-a21a0cb5ff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EA43E0-EEB8-489F-B9E2-ED20C2A13E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4509</Words>
  <Application>Microsoft Office PowerPoint</Application>
  <PresentationFormat>Grand écran</PresentationFormat>
  <Paragraphs>245</Paragraphs>
  <Slides>57</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57</vt:i4>
      </vt:variant>
    </vt:vector>
  </HeadingPairs>
  <TitlesOfParts>
    <vt:vector size="67" baseType="lpstr">
      <vt:lpstr>Abadi</vt:lpstr>
      <vt:lpstr>Aptos</vt:lpstr>
      <vt:lpstr>Arial</vt:lpstr>
      <vt:lpstr>p22-underground</vt:lpstr>
      <vt:lpstr>Posterama</vt:lpstr>
      <vt:lpstr>Posterama Text Black</vt:lpstr>
      <vt:lpstr>Posterama Text SemiBold</vt:lpstr>
      <vt:lpstr>TimesNewRomanPSMT</vt:lpstr>
      <vt:lpstr>Verdana</vt:lpstr>
      <vt:lpstr>Thème1</vt:lpstr>
      <vt:lpstr>Limitations of Behavioral Economics</vt:lpstr>
      <vt:lpstr>Limitations of Behavioral Economics</vt:lpstr>
      <vt:lpstr>Présentation PowerPoint</vt:lpstr>
      <vt:lpstr>Experimental methods are not neutral tools</vt:lpstr>
      <vt:lpstr>Learning and feedback</vt:lpstr>
      <vt:lpstr>Real situation versus description</vt:lpstr>
      <vt:lpstr>Présentation PowerPoint</vt:lpstr>
      <vt:lpstr>Why was the heuristics and biases program so popular ?</vt:lpstr>
      <vt:lpstr>The Bias of Bias</vt:lpstr>
      <vt:lpstr>Lack of rationality. </vt:lpstr>
      <vt:lpstr>Lack of rationality. </vt:lpstr>
      <vt:lpstr>Lack of rationality.  Remember this problem?</vt:lpstr>
      <vt:lpstr>Lack of rationality.</vt:lpstr>
      <vt:lpstr>Lack of rationality. Conjunction bias is frame dependent</vt:lpstr>
      <vt:lpstr>Stubbornness. </vt:lpstr>
      <vt:lpstr>Substantial costs. </vt:lpstr>
      <vt:lpstr>Présentation PowerPoint</vt:lpstr>
      <vt:lpstr>The Bias of Bias</vt:lpstr>
      <vt:lpstr>Présentation PowerPoint</vt:lpstr>
      <vt:lpstr>Concepts to remember</vt:lpstr>
      <vt:lpstr>The Bias of Bias</vt:lpstr>
      <vt:lpstr>Behavioral policies : Governmental paternalism </vt:lpstr>
      <vt:lpstr>Présentation PowerPoint</vt:lpstr>
      <vt:lpstr>Alan Greenspan</vt:lpstr>
      <vt:lpstr>Paul Krugman</vt:lpstr>
      <vt:lpstr>Behavioral Policy</vt:lpstr>
      <vt:lpstr>Libertarian Paternalism</vt:lpstr>
      <vt:lpstr>Libertarian</vt:lpstr>
      <vt:lpstr>Two Kinds of Behavior</vt:lpstr>
      <vt:lpstr>A Nudge</vt:lpstr>
      <vt:lpstr>Examples of Nudges</vt:lpstr>
      <vt:lpstr>BI Teams Worldwide</vt:lpstr>
      <vt:lpstr>Nudges are political tools</vt:lpstr>
      <vt:lpstr>Do Nudges Work?</vt:lpstr>
      <vt:lpstr>Do Nudges Work?</vt:lpstr>
      <vt:lpstr>Présentation PowerPoint</vt:lpstr>
      <vt:lpstr>Do Nudges  Work?</vt:lpstr>
      <vt:lpstr>Présentation PowerPoint</vt:lpstr>
      <vt:lpstr>Do Nudges Work?</vt:lpstr>
      <vt:lpstr>Bias of Bias</vt:lpstr>
      <vt:lpstr>Bias of Bias</vt:lpstr>
      <vt:lpstr>Conclusion</vt:lpstr>
      <vt:lpstr>Kahneman’s last contribution</vt:lpstr>
      <vt:lpstr>Présentation PowerPoint</vt:lpstr>
      <vt:lpstr>Présentation PowerPoint</vt:lpstr>
      <vt:lpstr>Framing the default: Influence of Choosing vs Rejecting Frame on Default Effects (Chandrashekar &amp; Fillon, 2024)</vt:lpstr>
      <vt:lpstr>Présentation PowerPoint</vt:lpstr>
      <vt:lpstr>Présentation PowerPoint</vt:lpstr>
      <vt:lpstr>Présentation PowerPoint</vt:lpstr>
      <vt:lpstr>Présentation PowerPoint</vt:lpstr>
      <vt:lpstr>Concept to remember</vt:lpstr>
      <vt:lpstr>The end of the end</vt:lpstr>
      <vt:lpstr>Behavioral Economics on decision-making</vt:lpstr>
      <vt:lpstr>Présentation PowerPoint</vt:lpstr>
      <vt:lpstr>Conclusion</vt:lpstr>
      <vt:lpstr>References 1/2</vt:lpstr>
      <vt:lpstr>References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Adrien Fillon</dc:creator>
  <cp:lastModifiedBy>adrien fillon</cp:lastModifiedBy>
  <cp:revision>6</cp:revision>
  <dcterms:created xsi:type="dcterms:W3CDTF">2024-04-03T10:55:01Z</dcterms:created>
  <dcterms:modified xsi:type="dcterms:W3CDTF">2024-04-15T07:21:38Z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0x01010012E45D06C0EFD94FA598D289C89495FB</vt:lpwstr>
  </property>
</Properties>
</file>